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0" r:id="rId5"/>
    <p:sldId id="257" r:id="rId6"/>
    <p:sldId id="259" r:id="rId7"/>
    <p:sldId id="261" r:id="rId8"/>
    <p:sldId id="262" r:id="rId9"/>
    <p:sldId id="263" r:id="rId10"/>
    <p:sldId id="25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1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F8076C-1548-36F1-A017-9B79D59F187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0423FCA6-1A2C-0983-F4BA-FD2443B94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61ED380E-E3B3-19F9-58CF-D14BD44D94B2}"/>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5" name="Marcador de pie de página 4">
            <a:extLst>
              <a:ext uri="{FF2B5EF4-FFF2-40B4-BE49-F238E27FC236}">
                <a16:creationId xmlns:a16="http://schemas.microsoft.com/office/drawing/2014/main" id="{E6D652B5-120E-A88E-6B22-222E34B4EDF6}"/>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92A1349F-B45F-A9E3-FC22-7BFC30A5937F}"/>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1684104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64290A-0009-51D7-E27F-6985625AAC7C}"/>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3BA1AA83-B880-FA9A-605A-5C303108D2A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261B33CE-49D3-7350-FE88-FE331A4FEBC4}"/>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5" name="Marcador de pie de página 4">
            <a:extLst>
              <a:ext uri="{FF2B5EF4-FFF2-40B4-BE49-F238E27FC236}">
                <a16:creationId xmlns:a16="http://schemas.microsoft.com/office/drawing/2014/main" id="{46148F06-2A9D-947E-6286-72DE2C75E7AD}"/>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7C8366FC-81C3-B2CB-77A6-A0E53FAA6328}"/>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375761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C308A10-B981-875F-682F-BE98C9EB9D0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F42CEE16-ECF2-D93F-C6F1-C21BD14F324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699B18C3-4A52-B39B-C9E5-E635114F9F58}"/>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5" name="Marcador de pie de página 4">
            <a:extLst>
              <a:ext uri="{FF2B5EF4-FFF2-40B4-BE49-F238E27FC236}">
                <a16:creationId xmlns:a16="http://schemas.microsoft.com/office/drawing/2014/main" id="{16C65099-2E82-D80F-A798-CEB43AA7F90D}"/>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36B2B9AF-05E5-A33F-FC90-97DA31CEBDD5}"/>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18468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3D13FC-3AC6-FB22-5804-237D0CCAF778}"/>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83899933-0FC5-C906-D4D1-8BE3C56665A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1D1CB0E8-0422-1BAF-F31F-FC14E321354E}"/>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5" name="Marcador de pie de página 4">
            <a:extLst>
              <a:ext uri="{FF2B5EF4-FFF2-40B4-BE49-F238E27FC236}">
                <a16:creationId xmlns:a16="http://schemas.microsoft.com/office/drawing/2014/main" id="{0E57A055-308F-A2D6-0146-1CF4B76A0879}"/>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AA2987D4-DEAD-37E7-9A7C-B7F6BC3E83ED}"/>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255097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710F5A-A399-F241-A644-56D87839D1B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B588EB52-0026-F777-BB55-0CEB936912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FC44BAF-6210-4E69-1F57-B7692AF93EA2}"/>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5" name="Marcador de pie de página 4">
            <a:extLst>
              <a:ext uri="{FF2B5EF4-FFF2-40B4-BE49-F238E27FC236}">
                <a16:creationId xmlns:a16="http://schemas.microsoft.com/office/drawing/2014/main" id="{2F2FEB88-02B2-3708-9C5C-4E2C99CD816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id="{75FFE7A9-EAD0-6988-27E2-79C1A9733158}"/>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5236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35713F-328D-9804-E7A0-189EBC62D2ED}"/>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366F0D49-711F-82E5-296F-23CE581DE07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id="{B52C4D8D-E34F-0236-BD75-03A4E1D2F20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id="{B0E9BF52-E830-CEC6-695F-F2BE2ABE0AA2}"/>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6" name="Marcador de pie de página 5">
            <a:extLst>
              <a:ext uri="{FF2B5EF4-FFF2-40B4-BE49-F238E27FC236}">
                <a16:creationId xmlns:a16="http://schemas.microsoft.com/office/drawing/2014/main" id="{FD4A49EE-A200-9A85-E93B-64A62700D8A0}"/>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744E1CA4-1333-E838-9723-84574E1B1A69}"/>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407845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A385D7-3D42-9C7A-D590-ADF74B488C5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CC029A27-6A9A-47B9-9848-2F7A926E6D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6A05B52-B7FE-AB9F-CC0C-7A7AFC99F2E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id="{E04D53A2-56A9-B07B-7AE3-8793497E6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C4C6841-3B6E-2B05-A7FA-3DFED65B4E2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id="{C7C2A777-7B8E-D52D-4077-E8A4BCB42C41}"/>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8" name="Marcador de pie de página 7">
            <a:extLst>
              <a:ext uri="{FF2B5EF4-FFF2-40B4-BE49-F238E27FC236}">
                <a16:creationId xmlns:a16="http://schemas.microsoft.com/office/drawing/2014/main" id="{74061A04-7FCC-C5FE-50FE-205AC66B4CB1}"/>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id="{FC04E0CF-2328-047D-20E7-012328BEECA5}"/>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83916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6B946E-DD24-4D6F-D25E-61A4F342E7F4}"/>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6EE0028A-08C9-25CF-1BC1-1F80D718C422}"/>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4" name="Marcador de pie de página 3">
            <a:extLst>
              <a:ext uri="{FF2B5EF4-FFF2-40B4-BE49-F238E27FC236}">
                <a16:creationId xmlns:a16="http://schemas.microsoft.com/office/drawing/2014/main" id="{AA59CE2C-3068-AB0F-DBAA-7D14FD08A024}"/>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id="{B339C20C-4CC1-CCAF-417A-0716026AA82E}"/>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326694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062FEE6-8293-067B-302C-D9BB95EAA08E}"/>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3" name="Marcador de pie de página 2">
            <a:extLst>
              <a:ext uri="{FF2B5EF4-FFF2-40B4-BE49-F238E27FC236}">
                <a16:creationId xmlns:a16="http://schemas.microsoft.com/office/drawing/2014/main" id="{209918C4-AA49-4F09-272B-304DA559B5BA}"/>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id="{7416732B-E22C-EEEA-1BB1-8A79357C9457}"/>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177364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0E4232-EE70-A297-BD1D-CE3B5B79CB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296069E0-9E03-47A8-FF48-7D4A7F46F5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id="{572E9469-E77B-48BF-6EF9-431AA47B87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3EED9C6-7766-D7BF-1B93-D5F987C9ACA3}"/>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6" name="Marcador de pie de página 5">
            <a:extLst>
              <a:ext uri="{FF2B5EF4-FFF2-40B4-BE49-F238E27FC236}">
                <a16:creationId xmlns:a16="http://schemas.microsoft.com/office/drawing/2014/main" id="{7FE26B8A-8CCB-90D7-C316-E954F5AEFE07}"/>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204FC7CA-4F96-8436-BA77-BE6D5EB52742}"/>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274442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80E9B1-B543-6DE8-B8D0-A1F8FBD9FA6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A53D8427-9DB1-B621-A31E-1F6F3F395E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id="{0BDC5D81-1A37-754F-6D34-FEDCB6E5F3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74D19DD-8316-9097-C23B-BEACA769568A}"/>
              </a:ext>
            </a:extLst>
          </p:cNvPr>
          <p:cNvSpPr>
            <a:spLocks noGrp="1"/>
          </p:cNvSpPr>
          <p:nvPr>
            <p:ph type="dt" sz="half" idx="10"/>
          </p:nvPr>
        </p:nvSpPr>
        <p:spPr/>
        <p:txBody>
          <a:bodyPr/>
          <a:lstStyle/>
          <a:p>
            <a:fld id="{2688EAD0-6BA9-4FB2-B648-6719799E61AE}" type="datetimeFigureOut">
              <a:rPr lang="en-US" smtClean="0"/>
              <a:t>5/29/2024</a:t>
            </a:fld>
            <a:endParaRPr lang="en-US"/>
          </a:p>
        </p:txBody>
      </p:sp>
      <p:sp>
        <p:nvSpPr>
          <p:cNvPr id="6" name="Marcador de pie de página 5">
            <a:extLst>
              <a:ext uri="{FF2B5EF4-FFF2-40B4-BE49-F238E27FC236}">
                <a16:creationId xmlns:a16="http://schemas.microsoft.com/office/drawing/2014/main" id="{9595DB82-6C9F-DED3-D7A5-BD2B911DF55A}"/>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id="{E79ACD81-F670-4EB0-2B2B-D13271A65BD8}"/>
              </a:ext>
            </a:extLst>
          </p:cNvPr>
          <p:cNvSpPr>
            <a:spLocks noGrp="1"/>
          </p:cNvSpPr>
          <p:nvPr>
            <p:ph type="sldNum" sz="quarter" idx="12"/>
          </p:nvPr>
        </p:nvSpPr>
        <p:spPr/>
        <p:txBody>
          <a:bodyPr/>
          <a:lstStyle/>
          <a:p>
            <a:fld id="{7F155254-0271-4F4F-AEAA-C1997098B8B3}" type="slidenum">
              <a:rPr lang="en-US" smtClean="0"/>
              <a:t>‹Nº›</a:t>
            </a:fld>
            <a:endParaRPr lang="en-US"/>
          </a:p>
        </p:txBody>
      </p:sp>
    </p:spTree>
    <p:extLst>
      <p:ext uri="{BB962C8B-B14F-4D97-AF65-F5344CB8AC3E}">
        <p14:creationId xmlns:p14="http://schemas.microsoft.com/office/powerpoint/2010/main" val="202962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CCFF">
            <a:alpha val="58824"/>
          </a:srgbClr>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E9379F4-60A8-F14E-4227-093F6E9A32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A57AADE3-66BB-4CD7-AE25-CFF9E4C871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id="{2D7D2689-8CE9-A975-3909-19334D696E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688EAD0-6BA9-4FB2-B648-6719799E61AE}" type="datetimeFigureOut">
              <a:rPr lang="en-US" smtClean="0"/>
              <a:t>5/29/2024</a:t>
            </a:fld>
            <a:endParaRPr lang="en-US"/>
          </a:p>
        </p:txBody>
      </p:sp>
      <p:sp>
        <p:nvSpPr>
          <p:cNvPr id="5" name="Marcador de pie de página 4">
            <a:extLst>
              <a:ext uri="{FF2B5EF4-FFF2-40B4-BE49-F238E27FC236}">
                <a16:creationId xmlns:a16="http://schemas.microsoft.com/office/drawing/2014/main" id="{E56ABF62-683A-4858-FE8D-000FBEC728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Marcador de número de diapositiva 5">
            <a:extLst>
              <a:ext uri="{FF2B5EF4-FFF2-40B4-BE49-F238E27FC236}">
                <a16:creationId xmlns:a16="http://schemas.microsoft.com/office/drawing/2014/main" id="{883D6F83-734A-3D94-B5B1-E191D9D3C3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F155254-0271-4F4F-AEAA-C1997098B8B3}" type="slidenum">
              <a:rPr lang="en-US" smtClean="0"/>
              <a:t>‹Nº›</a:t>
            </a:fld>
            <a:endParaRPr lang="en-US"/>
          </a:p>
        </p:txBody>
      </p:sp>
    </p:spTree>
    <p:extLst>
      <p:ext uri="{BB962C8B-B14F-4D97-AF65-F5344CB8AC3E}">
        <p14:creationId xmlns:p14="http://schemas.microsoft.com/office/powerpoint/2010/main" val="83515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DA9F59-3C18-9D3A-0ADB-2B89245C2ED0}"/>
              </a:ext>
            </a:extLst>
          </p:cNvPr>
          <p:cNvSpPr>
            <a:spLocks noGrp="1"/>
          </p:cNvSpPr>
          <p:nvPr>
            <p:ph type="ctrTitle"/>
          </p:nvPr>
        </p:nvSpPr>
        <p:spPr>
          <a:xfrm>
            <a:off x="893852" y="462337"/>
            <a:ext cx="9774148" cy="3047626"/>
          </a:xfrm>
        </p:spPr>
        <p:txBody>
          <a:bodyPr/>
          <a:lstStyle/>
          <a:p>
            <a:endParaRPr lang="en-US" dirty="0"/>
          </a:p>
        </p:txBody>
      </p:sp>
      <p:sp>
        <p:nvSpPr>
          <p:cNvPr id="3" name="Subtítulo 2">
            <a:extLst>
              <a:ext uri="{FF2B5EF4-FFF2-40B4-BE49-F238E27FC236}">
                <a16:creationId xmlns:a16="http://schemas.microsoft.com/office/drawing/2014/main" id="{668E8696-9AF1-1698-F9B6-7D9030D49C7F}"/>
              </a:ext>
            </a:extLst>
          </p:cNvPr>
          <p:cNvSpPr>
            <a:spLocks noGrp="1"/>
          </p:cNvSpPr>
          <p:nvPr>
            <p:ph type="subTitle" idx="1"/>
          </p:nvPr>
        </p:nvSpPr>
        <p:spPr>
          <a:xfrm>
            <a:off x="929169" y="3971065"/>
            <a:ext cx="9661133" cy="2706295"/>
          </a:xfrm>
        </p:spPr>
        <p:txBody>
          <a:bodyPr>
            <a:normAutofit fontScale="92500" lnSpcReduction="20000"/>
          </a:bodyPr>
          <a:lstStyle/>
          <a:p>
            <a:endParaRPr lang="es-PE" dirty="0"/>
          </a:p>
          <a:p>
            <a:endParaRPr lang="en-US" dirty="0"/>
          </a:p>
          <a:p>
            <a:endParaRPr lang="en-US" dirty="0"/>
          </a:p>
          <a:p>
            <a:r>
              <a:rPr lang="en-US" dirty="0"/>
              <a:t>Dr. Carlos </a:t>
            </a:r>
            <a:r>
              <a:rPr lang="en-US" dirty="0" err="1"/>
              <a:t>Castañeda</a:t>
            </a:r>
            <a:r>
              <a:rPr lang="en-US" dirty="0"/>
              <a:t> Barba</a:t>
            </a:r>
          </a:p>
          <a:p>
            <a:r>
              <a:rPr lang="en-US" dirty="0"/>
              <a:t>Médico </a:t>
            </a:r>
            <a:r>
              <a:rPr lang="en-US" dirty="0" err="1"/>
              <a:t>Neurólogo</a:t>
            </a:r>
            <a:endParaRPr lang="en-US" dirty="0"/>
          </a:p>
          <a:p>
            <a:r>
              <a:rPr lang="en-US" dirty="0" err="1"/>
              <a:t>Experto</a:t>
            </a:r>
            <a:r>
              <a:rPr lang="en-US" dirty="0"/>
              <a:t> </a:t>
            </a:r>
            <a:r>
              <a:rPr lang="en-US" dirty="0" err="1"/>
              <a:t>en</a:t>
            </a:r>
            <a:r>
              <a:rPr lang="en-US" dirty="0"/>
              <a:t> </a:t>
            </a:r>
            <a:r>
              <a:rPr lang="en-US" dirty="0" err="1"/>
              <a:t>esclerosis</a:t>
            </a:r>
            <a:r>
              <a:rPr lang="en-US" dirty="0"/>
              <a:t> multiple y </a:t>
            </a:r>
            <a:r>
              <a:rPr lang="en-US" dirty="0" err="1"/>
              <a:t>otras</a:t>
            </a:r>
            <a:r>
              <a:rPr lang="en-US" dirty="0"/>
              <a:t> </a:t>
            </a:r>
            <a:r>
              <a:rPr lang="en-US" dirty="0" err="1"/>
              <a:t>enfermedades</a:t>
            </a:r>
            <a:r>
              <a:rPr lang="en-US" dirty="0"/>
              <a:t> </a:t>
            </a:r>
            <a:r>
              <a:rPr lang="en-US" dirty="0" err="1"/>
              <a:t>desmielinizantes</a:t>
            </a:r>
            <a:endParaRPr lang="en-US" dirty="0"/>
          </a:p>
          <a:p>
            <a:r>
              <a:rPr lang="en-US" dirty="0"/>
              <a:t>30 de mayo 2024</a:t>
            </a:r>
          </a:p>
        </p:txBody>
      </p:sp>
      <p:pic>
        <p:nvPicPr>
          <p:cNvPr id="5" name="Imagen 4">
            <a:extLst>
              <a:ext uri="{FF2B5EF4-FFF2-40B4-BE49-F238E27FC236}">
                <a16:creationId xmlns:a16="http://schemas.microsoft.com/office/drawing/2014/main" id="{B8D7395D-2A05-0F9E-5E9E-F42EFCFEA95C}"/>
              </a:ext>
            </a:extLst>
          </p:cNvPr>
          <p:cNvPicPr>
            <a:picLocks noChangeAspect="1"/>
          </p:cNvPicPr>
          <p:nvPr/>
        </p:nvPicPr>
        <p:blipFill rotWithShape="1">
          <a:blip r:embed="rId2"/>
          <a:srcRect l="23090" t="23335" r="46320" b="45318"/>
          <a:stretch/>
        </p:blipFill>
        <p:spPr>
          <a:xfrm>
            <a:off x="821934" y="40662"/>
            <a:ext cx="10068674" cy="4788192"/>
          </a:xfrm>
          <a:prstGeom prst="rect">
            <a:avLst/>
          </a:prstGeom>
        </p:spPr>
      </p:pic>
      <p:sp>
        <p:nvSpPr>
          <p:cNvPr id="6" name="Rectángulo 5">
            <a:extLst>
              <a:ext uri="{FF2B5EF4-FFF2-40B4-BE49-F238E27FC236}">
                <a16:creationId xmlns:a16="http://schemas.microsoft.com/office/drawing/2014/main" id="{D7D570BA-A29F-561D-C1A0-F88A7C6773C6}"/>
              </a:ext>
            </a:extLst>
          </p:cNvPr>
          <p:cNvSpPr/>
          <p:nvPr/>
        </p:nvSpPr>
        <p:spPr>
          <a:xfrm>
            <a:off x="1664413" y="1366463"/>
            <a:ext cx="3945277" cy="1797977"/>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sz="2800" b="1" dirty="0">
                <a:solidFill>
                  <a:schemeClr val="tx1"/>
                </a:solidFill>
              </a:rPr>
              <a:t>AVANCES EN </a:t>
            </a:r>
          </a:p>
          <a:p>
            <a:pPr algn="ctr"/>
            <a:r>
              <a:rPr lang="es-PE" sz="2800" b="1" dirty="0">
                <a:solidFill>
                  <a:schemeClr val="tx1"/>
                </a:solidFill>
              </a:rPr>
              <a:t>ESCLEROSIS MÚLTIPLE</a:t>
            </a:r>
            <a:endParaRPr lang="en-US" sz="2800" b="1" dirty="0">
              <a:solidFill>
                <a:schemeClr val="tx1"/>
              </a:solidFill>
            </a:endParaRPr>
          </a:p>
        </p:txBody>
      </p:sp>
      <p:sp>
        <p:nvSpPr>
          <p:cNvPr id="4" name="Corazón 3">
            <a:extLst>
              <a:ext uri="{FF2B5EF4-FFF2-40B4-BE49-F238E27FC236}">
                <a16:creationId xmlns:a16="http://schemas.microsoft.com/office/drawing/2014/main" id="{AE13108C-FED6-8B36-BBF5-94517EC35E8D}"/>
              </a:ext>
            </a:extLst>
          </p:cNvPr>
          <p:cNvSpPr/>
          <p:nvPr/>
        </p:nvSpPr>
        <p:spPr>
          <a:xfrm>
            <a:off x="1165860" y="180640"/>
            <a:ext cx="1131570" cy="1088090"/>
          </a:xfrm>
          <a:prstGeom prst="hear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dirty="0"/>
              <a:t>HCM</a:t>
            </a:r>
            <a:endParaRPr lang="en-US" dirty="0"/>
          </a:p>
        </p:txBody>
      </p:sp>
    </p:spTree>
    <p:extLst>
      <p:ext uri="{BB962C8B-B14F-4D97-AF65-F5344CB8AC3E}">
        <p14:creationId xmlns:p14="http://schemas.microsoft.com/office/powerpoint/2010/main" val="2112820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249CBB-1C4C-93C6-996D-67612406620D}"/>
              </a:ext>
            </a:extLst>
          </p:cNvPr>
          <p:cNvSpPr>
            <a:spLocks noGrp="1"/>
          </p:cNvSpPr>
          <p:nvPr>
            <p:ph type="title"/>
          </p:nvPr>
        </p:nvSpPr>
        <p:spPr/>
        <p:txBody>
          <a:bodyPr/>
          <a:lstStyle/>
          <a:p>
            <a:r>
              <a:rPr lang="es-PE" dirty="0"/>
              <a:t>OMS: Tratamientos para la EM pasan a la  </a:t>
            </a:r>
            <a:br>
              <a:rPr lang="es-PE" dirty="0"/>
            </a:br>
            <a:r>
              <a:rPr lang="es-PE" dirty="0"/>
              <a:t>LISTA DE MEDICAMENTOS ESENCIALES</a:t>
            </a:r>
            <a:endParaRPr lang="en-US" dirty="0"/>
          </a:p>
        </p:txBody>
      </p:sp>
      <p:sp>
        <p:nvSpPr>
          <p:cNvPr id="3" name="Marcador de contenido 2">
            <a:extLst>
              <a:ext uri="{FF2B5EF4-FFF2-40B4-BE49-F238E27FC236}">
                <a16:creationId xmlns:a16="http://schemas.microsoft.com/office/drawing/2014/main" id="{ABD2565E-C071-47FD-E8BA-60FC088A4B92}"/>
              </a:ext>
            </a:extLst>
          </p:cNvPr>
          <p:cNvSpPr>
            <a:spLocks noGrp="1"/>
          </p:cNvSpPr>
          <p:nvPr>
            <p:ph idx="1"/>
          </p:nvPr>
        </p:nvSpPr>
        <p:spPr/>
        <p:txBody>
          <a:bodyPr/>
          <a:lstStyle/>
          <a:p>
            <a:r>
              <a:rPr lang="es-PE" dirty="0"/>
              <a:t>Recientemente la OMS ha anunciado la inclusión de hasta 3 medicamentos contra la esclerosis múltiple en su lista de medicamentos esenciales, podría esto cambiar la historia de la resistencia a la inclusión de estos en las instituciones </a:t>
            </a:r>
            <a:r>
              <a:rPr lang="es-PE" dirty="0" err="1"/>
              <a:t>úblicas</a:t>
            </a:r>
            <a:r>
              <a:rPr lang="es-PE" dirty="0"/>
              <a:t> peruanas?</a:t>
            </a:r>
          </a:p>
          <a:p>
            <a:r>
              <a:rPr lang="en-US" dirty="0">
                <a:solidFill>
                  <a:srgbClr val="FF0000"/>
                </a:solidFill>
              </a:rPr>
              <a:t>RITUXIMAB</a:t>
            </a:r>
          </a:p>
          <a:p>
            <a:r>
              <a:rPr lang="en-US" dirty="0">
                <a:solidFill>
                  <a:srgbClr val="FF0000"/>
                </a:solidFill>
              </a:rPr>
              <a:t>CLADRIBINE</a:t>
            </a:r>
          </a:p>
          <a:p>
            <a:r>
              <a:rPr lang="en-US" dirty="0">
                <a:solidFill>
                  <a:srgbClr val="FF0000"/>
                </a:solidFill>
              </a:rPr>
              <a:t>ACETATO DE GLATIRAMER</a:t>
            </a:r>
          </a:p>
          <a:p>
            <a:r>
              <a:rPr lang="en-US" dirty="0"/>
              <a:t>Nuestra </a:t>
            </a:r>
            <a:r>
              <a:rPr lang="en-US" dirty="0" err="1"/>
              <a:t>tarea</a:t>
            </a:r>
            <a:r>
              <a:rPr lang="en-US" dirty="0"/>
              <a:t> es que lo </a:t>
            </a:r>
            <a:r>
              <a:rPr lang="en-US" dirty="0" err="1"/>
              <a:t>escrito</a:t>
            </a:r>
            <a:r>
              <a:rPr lang="en-US" dirty="0"/>
              <a:t> se </a:t>
            </a:r>
            <a:r>
              <a:rPr lang="en-US" dirty="0" err="1"/>
              <a:t>acate</a:t>
            </a:r>
            <a:r>
              <a:rPr lang="en-US" dirty="0"/>
              <a:t>, se </a:t>
            </a:r>
            <a:r>
              <a:rPr lang="en-US" dirty="0" err="1"/>
              <a:t>haga</a:t>
            </a:r>
            <a:r>
              <a:rPr lang="en-US" dirty="0"/>
              <a:t>, se </a:t>
            </a:r>
            <a:r>
              <a:rPr lang="en-US" dirty="0" err="1"/>
              <a:t>ejecute</a:t>
            </a:r>
            <a:r>
              <a:rPr lang="en-US" dirty="0"/>
              <a:t>...</a:t>
            </a:r>
          </a:p>
        </p:txBody>
      </p:sp>
    </p:spTree>
    <p:extLst>
      <p:ext uri="{BB962C8B-B14F-4D97-AF65-F5344CB8AC3E}">
        <p14:creationId xmlns:p14="http://schemas.microsoft.com/office/powerpoint/2010/main" val="66710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2424C2-6735-A459-6702-FAB8B55E3329}"/>
              </a:ext>
            </a:extLst>
          </p:cNvPr>
          <p:cNvSpPr>
            <a:spLocks noGrp="1"/>
          </p:cNvSpPr>
          <p:nvPr>
            <p:ph type="title"/>
          </p:nvPr>
        </p:nvSpPr>
        <p:spPr>
          <a:xfrm>
            <a:off x="838200" y="182245"/>
            <a:ext cx="10515600" cy="1325563"/>
          </a:xfrm>
        </p:spPr>
        <p:txBody>
          <a:bodyPr/>
          <a:lstStyle/>
          <a:p>
            <a:r>
              <a:rPr lang="es-PE" dirty="0"/>
              <a:t>Esclerosis múltiple</a:t>
            </a:r>
            <a:endParaRPr lang="en-US" dirty="0"/>
          </a:p>
        </p:txBody>
      </p:sp>
      <p:sp>
        <p:nvSpPr>
          <p:cNvPr id="3" name="Marcador de contenido 2">
            <a:extLst>
              <a:ext uri="{FF2B5EF4-FFF2-40B4-BE49-F238E27FC236}">
                <a16:creationId xmlns:a16="http://schemas.microsoft.com/office/drawing/2014/main" id="{E328869A-3446-5D23-C6FB-69E3E2F70FC0}"/>
              </a:ext>
            </a:extLst>
          </p:cNvPr>
          <p:cNvSpPr>
            <a:spLocks noGrp="1"/>
          </p:cNvSpPr>
          <p:nvPr>
            <p:ph idx="1"/>
          </p:nvPr>
        </p:nvSpPr>
        <p:spPr>
          <a:xfrm>
            <a:off x="838200" y="1394460"/>
            <a:ext cx="10515600" cy="4782503"/>
          </a:xfrm>
        </p:spPr>
        <p:txBody>
          <a:bodyPr>
            <a:normAutofit lnSpcReduction="10000"/>
          </a:bodyPr>
          <a:lstStyle/>
          <a:p>
            <a:r>
              <a:rPr lang="es-PE" dirty="0"/>
              <a:t>Sobre la enfermedad no tenemos mayores comentarios acerca de sus orígenes y las formas como nos daña</a:t>
            </a:r>
          </a:p>
          <a:p>
            <a:r>
              <a:rPr lang="es-PE" dirty="0"/>
              <a:t>Sobre los tratamientos si hay mucho que decir y no precisamente en el descubrimiento de sustancias nuevas y maravillosas que nos sanen, sino mas bien, de la forma como se enfoca actualmente el tratamiento de esta enfermedad</a:t>
            </a:r>
          </a:p>
          <a:p>
            <a:r>
              <a:rPr lang="es-PE" dirty="0"/>
              <a:t>De hecho, en los últimos años en todo el mundo, el concepto que se ha instalado como el actual estándar en la mayoría de los centros de tratamiento es el de “LA INDIVIDUALIZACION DEL TRATAMIENTO”, es decir, a cada uno lo que necesita.</a:t>
            </a:r>
          </a:p>
          <a:p>
            <a:r>
              <a:rPr lang="es-PE" dirty="0"/>
              <a:t>Finalmente, tratar con fármacos de alta eficacia desde el inicio va mostrándose como la estrategia con mejor impacto a largo plazo.  </a:t>
            </a:r>
            <a:endParaRPr lang="en-US" dirty="0"/>
          </a:p>
        </p:txBody>
      </p:sp>
    </p:spTree>
    <p:extLst>
      <p:ext uri="{BB962C8B-B14F-4D97-AF65-F5344CB8AC3E}">
        <p14:creationId xmlns:p14="http://schemas.microsoft.com/office/powerpoint/2010/main" val="2185905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B6E72F-FC2B-AE52-43B5-E328391B91A8}"/>
              </a:ext>
            </a:extLst>
          </p:cNvPr>
          <p:cNvSpPr>
            <a:spLocks noGrp="1"/>
          </p:cNvSpPr>
          <p:nvPr>
            <p:ph type="title"/>
          </p:nvPr>
        </p:nvSpPr>
        <p:spPr/>
        <p:txBody>
          <a:bodyPr/>
          <a:lstStyle/>
          <a:p>
            <a:r>
              <a:rPr lang="es-PE" dirty="0"/>
              <a:t>Aprendizaje en el camino</a:t>
            </a:r>
            <a:endParaRPr lang="en-US" dirty="0"/>
          </a:p>
        </p:txBody>
      </p:sp>
      <p:sp>
        <p:nvSpPr>
          <p:cNvPr id="3" name="Marcador de contenido 2">
            <a:extLst>
              <a:ext uri="{FF2B5EF4-FFF2-40B4-BE49-F238E27FC236}">
                <a16:creationId xmlns:a16="http://schemas.microsoft.com/office/drawing/2014/main" id="{8F4DFE08-B069-D340-EA28-2721C2D1F099}"/>
              </a:ext>
            </a:extLst>
          </p:cNvPr>
          <p:cNvSpPr>
            <a:spLocks noGrp="1"/>
          </p:cNvSpPr>
          <p:nvPr>
            <p:ph idx="1"/>
          </p:nvPr>
        </p:nvSpPr>
        <p:spPr/>
        <p:txBody>
          <a:bodyPr/>
          <a:lstStyle/>
          <a:p>
            <a:r>
              <a:rPr lang="es-PE" dirty="0"/>
              <a:t>De la misma manera como inicialmente se definió la enfermedad como inflamatoria y degenerativa a la vez, el enfoque terapéutico se dirigió prioritariamente a detener la fase inflamatoria de la enfermedad.</a:t>
            </a:r>
          </a:p>
          <a:p>
            <a:endParaRPr lang="es-PE" dirty="0"/>
          </a:p>
          <a:p>
            <a:r>
              <a:rPr lang="es-PE" dirty="0"/>
              <a:t>Recientemente los esfuerzos también se dirigen hacia el mejor entendimiento y en consecuencia el control o la ralentización del proceso degenerativo que esta enfermedad también acarrea.</a:t>
            </a:r>
            <a:endParaRPr lang="en-US" dirty="0"/>
          </a:p>
        </p:txBody>
      </p:sp>
    </p:spTree>
    <p:extLst>
      <p:ext uri="{BB962C8B-B14F-4D97-AF65-F5344CB8AC3E}">
        <p14:creationId xmlns:p14="http://schemas.microsoft.com/office/powerpoint/2010/main" val="3630699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9EA892-8179-6DB4-46C3-8DC2B9883311}"/>
              </a:ext>
            </a:extLst>
          </p:cNvPr>
          <p:cNvSpPr>
            <a:spLocks noGrp="1"/>
          </p:cNvSpPr>
          <p:nvPr>
            <p:ph type="title"/>
          </p:nvPr>
        </p:nvSpPr>
        <p:spPr/>
        <p:txBody>
          <a:bodyPr/>
          <a:lstStyle/>
          <a:p>
            <a:r>
              <a:rPr lang="es-PE" dirty="0"/>
              <a:t>Más de los viejos conocidos</a:t>
            </a:r>
            <a:endParaRPr lang="en-US" dirty="0"/>
          </a:p>
        </p:txBody>
      </p:sp>
      <p:sp>
        <p:nvSpPr>
          <p:cNvPr id="3" name="Marcador de contenido 2">
            <a:extLst>
              <a:ext uri="{FF2B5EF4-FFF2-40B4-BE49-F238E27FC236}">
                <a16:creationId xmlns:a16="http://schemas.microsoft.com/office/drawing/2014/main" id="{5CA8A1D8-B7FC-2E6A-6C28-ECD3DAFF037B}"/>
              </a:ext>
            </a:extLst>
          </p:cNvPr>
          <p:cNvSpPr>
            <a:spLocks noGrp="1"/>
          </p:cNvSpPr>
          <p:nvPr>
            <p:ph idx="1"/>
          </p:nvPr>
        </p:nvSpPr>
        <p:spPr/>
        <p:txBody>
          <a:bodyPr/>
          <a:lstStyle/>
          <a:p>
            <a:r>
              <a:rPr lang="es-PE" dirty="0"/>
              <a:t>La mayoría de los tratamientos que tenemos en el mundo y el Perú ratifican a largo plazo su eficacia y seguridad a lo largo de estos años.</a:t>
            </a:r>
          </a:p>
          <a:p>
            <a:r>
              <a:rPr lang="es-PE" dirty="0"/>
              <a:t>OCRELIZUMAB: aparece una forma subcutánea de 920 mg, de aplicación semestral, que estaría siendo aprobada en Europa a mediados de año y en EEUU probablemente a fines de este año.</a:t>
            </a:r>
          </a:p>
          <a:p>
            <a:r>
              <a:rPr lang="es-PE" dirty="0"/>
              <a:t>La tasa de recaídas, la aparición de lesiones nuevas o el incremento de las antiguas, la ralentización de la progresión de la discapacidad, son semejantes a los de la infusión EV.</a:t>
            </a:r>
            <a:endParaRPr lang="en-US" dirty="0"/>
          </a:p>
        </p:txBody>
      </p:sp>
    </p:spTree>
    <p:extLst>
      <p:ext uri="{BB962C8B-B14F-4D97-AF65-F5344CB8AC3E}">
        <p14:creationId xmlns:p14="http://schemas.microsoft.com/office/powerpoint/2010/main" val="133389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25643B-C410-DD0A-4A33-2042B6D32875}"/>
              </a:ext>
            </a:extLst>
          </p:cNvPr>
          <p:cNvSpPr>
            <a:spLocks noGrp="1"/>
          </p:cNvSpPr>
          <p:nvPr>
            <p:ph type="title"/>
          </p:nvPr>
        </p:nvSpPr>
        <p:spPr/>
        <p:txBody>
          <a:bodyPr/>
          <a:lstStyle/>
          <a:p>
            <a:r>
              <a:rPr lang="es-PE" dirty="0"/>
              <a:t>Los novedosos inhibidores de la BTK</a:t>
            </a:r>
            <a:endParaRPr lang="en-US" dirty="0"/>
          </a:p>
        </p:txBody>
      </p:sp>
      <p:sp>
        <p:nvSpPr>
          <p:cNvPr id="3" name="Marcador de contenido 2">
            <a:extLst>
              <a:ext uri="{FF2B5EF4-FFF2-40B4-BE49-F238E27FC236}">
                <a16:creationId xmlns:a16="http://schemas.microsoft.com/office/drawing/2014/main" id="{56841A9B-7D71-E7DE-849C-E3DB39D3611D}"/>
              </a:ext>
            </a:extLst>
          </p:cNvPr>
          <p:cNvSpPr>
            <a:spLocks noGrp="1"/>
          </p:cNvSpPr>
          <p:nvPr>
            <p:ph idx="1"/>
          </p:nvPr>
        </p:nvSpPr>
        <p:spPr>
          <a:xfrm>
            <a:off x="838200" y="1253331"/>
            <a:ext cx="10515600" cy="4351338"/>
          </a:xfrm>
          <a:solidFill>
            <a:srgbClr val="CCCCFF">
              <a:alpha val="0"/>
            </a:srgbClr>
          </a:solidFill>
        </p:spPr>
        <p:txBody>
          <a:bodyPr>
            <a:normAutofit/>
          </a:bodyPr>
          <a:lstStyle/>
          <a:p>
            <a:endParaRPr lang="es-PE" dirty="0">
              <a:solidFill>
                <a:srgbClr val="040C28"/>
              </a:solidFill>
              <a:latin typeface="Google Sans"/>
            </a:endParaRPr>
          </a:p>
          <a:p>
            <a:endParaRPr lang="es-PE" dirty="0">
              <a:solidFill>
                <a:srgbClr val="040C28"/>
              </a:solidFill>
              <a:latin typeface="Google Sans"/>
            </a:endParaRPr>
          </a:p>
          <a:p>
            <a:r>
              <a:rPr lang="es-PE" dirty="0">
                <a:solidFill>
                  <a:srgbClr val="040C28"/>
                </a:solidFill>
                <a:latin typeface="Google Sans"/>
              </a:rPr>
              <a:t>Se constituyó en una forma diferente de detener los ataques o brotes de la EM, algunos de ellos aún en sus formas RR y PP, sin embargo, algunos de estos inhibidores de la p</a:t>
            </a:r>
            <a:r>
              <a:rPr lang="es-PE" b="0" i="0" dirty="0">
                <a:solidFill>
                  <a:srgbClr val="040C28"/>
                </a:solidFill>
                <a:effectLst/>
                <a:latin typeface="Google Sans"/>
              </a:rPr>
              <a:t>roteína llamada tirosina–cinasa de Bruton (BTK), que desempeña una función importante en el desarrollo y maduración de los linfocitos B, no han dado los resultados que se esperaban.</a:t>
            </a:r>
            <a:endParaRPr lang="es-PE" b="0" i="0" dirty="0">
              <a:solidFill>
                <a:srgbClr val="1F1F1F"/>
              </a:solidFill>
              <a:effectLst/>
              <a:highlight>
                <a:srgbClr val="FFFFFF"/>
              </a:highlight>
              <a:latin typeface="Google Sans"/>
            </a:endParaRPr>
          </a:p>
          <a:p>
            <a:endParaRPr lang="en-US" dirty="0"/>
          </a:p>
        </p:txBody>
      </p:sp>
    </p:spTree>
    <p:extLst>
      <p:ext uri="{BB962C8B-B14F-4D97-AF65-F5344CB8AC3E}">
        <p14:creationId xmlns:p14="http://schemas.microsoft.com/office/powerpoint/2010/main" val="192375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CAC445-DA7D-6CFF-9ABA-30628DD38F32}"/>
              </a:ext>
            </a:extLst>
          </p:cNvPr>
          <p:cNvSpPr>
            <a:spLocks noGrp="1"/>
          </p:cNvSpPr>
          <p:nvPr>
            <p:ph type="title"/>
          </p:nvPr>
        </p:nvSpPr>
        <p:spPr/>
        <p:txBody>
          <a:bodyPr/>
          <a:lstStyle/>
          <a:p>
            <a:r>
              <a:rPr lang="es-PE" dirty="0"/>
              <a:t>Nuevos Anticuerpos Monoclonales</a:t>
            </a:r>
            <a:endParaRPr lang="en-US" dirty="0"/>
          </a:p>
        </p:txBody>
      </p:sp>
      <p:sp>
        <p:nvSpPr>
          <p:cNvPr id="4" name="CuadroTexto 3">
            <a:extLst>
              <a:ext uri="{FF2B5EF4-FFF2-40B4-BE49-F238E27FC236}">
                <a16:creationId xmlns:a16="http://schemas.microsoft.com/office/drawing/2014/main" id="{A7026288-2AD7-8C25-1599-D2F2C40FF9A8}"/>
              </a:ext>
            </a:extLst>
          </p:cNvPr>
          <p:cNvSpPr txBox="1"/>
          <p:nvPr/>
        </p:nvSpPr>
        <p:spPr>
          <a:xfrm>
            <a:off x="1051560" y="1920240"/>
            <a:ext cx="10435590" cy="3816429"/>
          </a:xfrm>
          <a:prstGeom prst="rect">
            <a:avLst/>
          </a:prstGeom>
          <a:noFill/>
        </p:spPr>
        <p:txBody>
          <a:bodyPr wrap="square" rtlCol="0">
            <a:spAutoFit/>
          </a:bodyPr>
          <a:lstStyle/>
          <a:p>
            <a:pPr marL="457200" indent="-457200">
              <a:buFont typeface="Arial" panose="020B0604020202020204" pitchFamily="34" charset="0"/>
              <a:buChar char="•"/>
            </a:pPr>
            <a:r>
              <a:rPr lang="es-PE" sz="2800" dirty="0"/>
              <a:t>FORALUMAB Anti-CD3 muestra prometedores resultados en la inhibición de la microglía y astrocitos inhibiendo el crecimiento o activación de lesiones “inactivas” PIRA. Sería de uso intranasal.</a:t>
            </a:r>
          </a:p>
          <a:p>
            <a:endParaRPr lang="es-PE" sz="2800" dirty="0"/>
          </a:p>
          <a:p>
            <a:pPr marL="457200" indent="-457200">
              <a:buFont typeface="Arial" panose="020B0604020202020204" pitchFamily="34" charset="0"/>
              <a:buChar char="•"/>
            </a:pPr>
            <a:r>
              <a:rPr lang="es-PE" sz="2800" dirty="0"/>
              <a:t>FREXALIMAB es un anticuerpo monoclonal de Segunda generación anti-CD40L, sin aparente impacto de depleción de linfocitos. Sería de uso endovenoso</a:t>
            </a:r>
          </a:p>
          <a:p>
            <a:endParaRPr lang="es-PE" dirty="0"/>
          </a:p>
        </p:txBody>
      </p:sp>
    </p:spTree>
    <p:extLst>
      <p:ext uri="{BB962C8B-B14F-4D97-AF65-F5344CB8AC3E}">
        <p14:creationId xmlns:p14="http://schemas.microsoft.com/office/powerpoint/2010/main" val="1942990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97CB4E-5EA9-5E34-92C2-A74A26436E94}"/>
              </a:ext>
            </a:extLst>
          </p:cNvPr>
          <p:cNvSpPr>
            <a:spLocks noGrp="1"/>
          </p:cNvSpPr>
          <p:nvPr>
            <p:ph type="title"/>
          </p:nvPr>
        </p:nvSpPr>
        <p:spPr/>
        <p:txBody>
          <a:bodyPr/>
          <a:lstStyle/>
          <a:p>
            <a:r>
              <a:rPr lang="es-PE" dirty="0"/>
              <a:t>NUEVOS MEDICAMENTOS EN EL PERÚ</a:t>
            </a:r>
            <a:endParaRPr lang="en-US" dirty="0"/>
          </a:p>
        </p:txBody>
      </p:sp>
      <p:sp>
        <p:nvSpPr>
          <p:cNvPr id="3" name="Marcador de contenido 2">
            <a:extLst>
              <a:ext uri="{FF2B5EF4-FFF2-40B4-BE49-F238E27FC236}">
                <a16:creationId xmlns:a16="http://schemas.microsoft.com/office/drawing/2014/main" id="{49DF8B42-56E4-FA6B-55A0-B73A7B5B3690}"/>
              </a:ext>
            </a:extLst>
          </p:cNvPr>
          <p:cNvSpPr>
            <a:spLocks noGrp="1"/>
          </p:cNvSpPr>
          <p:nvPr>
            <p:ph idx="1"/>
          </p:nvPr>
        </p:nvSpPr>
        <p:spPr/>
        <p:txBody>
          <a:bodyPr/>
          <a:lstStyle/>
          <a:p>
            <a:r>
              <a:rPr lang="es-PE" dirty="0"/>
              <a:t>OFATUMUMAB, anticuerpo monoclonal anti CD20 de aplicación subcutánea, de uso mensual para EMRR.</a:t>
            </a:r>
          </a:p>
          <a:p>
            <a:r>
              <a:rPr lang="es-PE" dirty="0"/>
              <a:t>Seguridad y eficacia semejante a otros anti CD20.</a:t>
            </a:r>
          </a:p>
          <a:p>
            <a:r>
              <a:rPr lang="es-PE" dirty="0"/>
              <a:t>Pronto será lanzado en el mercado peruano por NOVARTIS</a:t>
            </a:r>
          </a:p>
          <a:p>
            <a:endParaRPr lang="es-PE" dirty="0"/>
          </a:p>
          <a:p>
            <a:r>
              <a:rPr lang="es-PE" dirty="0"/>
              <a:t>SIPONIMOD, será comercializado pronto también por NOVARTIS, medicamento oral con enfoque en </a:t>
            </a:r>
            <a:r>
              <a:rPr lang="es-PE" dirty="0" err="1"/>
              <a:t>EMSPa</a:t>
            </a:r>
            <a:r>
              <a:rPr lang="es-PE" dirty="0"/>
              <a:t>.</a:t>
            </a:r>
            <a:endParaRPr lang="en-US" dirty="0"/>
          </a:p>
        </p:txBody>
      </p:sp>
    </p:spTree>
    <p:extLst>
      <p:ext uri="{BB962C8B-B14F-4D97-AF65-F5344CB8AC3E}">
        <p14:creationId xmlns:p14="http://schemas.microsoft.com/office/powerpoint/2010/main" val="291827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7B71CE-5EF9-9EDF-8956-BE6A8B83D6C5}"/>
              </a:ext>
            </a:extLst>
          </p:cNvPr>
          <p:cNvSpPr>
            <a:spLocks noGrp="1"/>
          </p:cNvSpPr>
          <p:nvPr>
            <p:ph type="title"/>
          </p:nvPr>
        </p:nvSpPr>
        <p:spPr/>
        <p:txBody>
          <a:bodyPr/>
          <a:lstStyle/>
          <a:p>
            <a:r>
              <a:rPr lang="es-PE" dirty="0"/>
              <a:t>Que medicamentos y para que formas de EM</a:t>
            </a:r>
            <a:endParaRPr lang="en-US" dirty="0"/>
          </a:p>
        </p:txBody>
      </p:sp>
      <p:sp>
        <p:nvSpPr>
          <p:cNvPr id="3" name="Marcador de contenido 2">
            <a:extLst>
              <a:ext uri="{FF2B5EF4-FFF2-40B4-BE49-F238E27FC236}">
                <a16:creationId xmlns:a16="http://schemas.microsoft.com/office/drawing/2014/main" id="{D6A70906-ED5F-6061-F59D-4CF014CA27B3}"/>
              </a:ext>
            </a:extLst>
          </p:cNvPr>
          <p:cNvSpPr>
            <a:spLocks noGrp="1"/>
          </p:cNvSpPr>
          <p:nvPr>
            <p:ph idx="1"/>
          </p:nvPr>
        </p:nvSpPr>
        <p:spPr/>
        <p:txBody>
          <a:bodyPr/>
          <a:lstStyle/>
          <a:p>
            <a:r>
              <a:rPr lang="es-PE" dirty="0"/>
              <a:t>De lo que acabamos de revisar pues tenemos que en nuestro país se dispone y comercializan casi todas las formas de tratamiento que existen en el mundo para esta enfermedad.</a:t>
            </a:r>
          </a:p>
          <a:p>
            <a:r>
              <a:rPr lang="es-PE" dirty="0"/>
              <a:t>Para resumir, diremos que en nuestro país ya tenemos medicinas para las formas:</a:t>
            </a:r>
          </a:p>
          <a:p>
            <a:r>
              <a:rPr lang="es-PE" dirty="0"/>
              <a:t>RECURRENTE – REMITENTE</a:t>
            </a:r>
          </a:p>
          <a:p>
            <a:r>
              <a:rPr lang="es-PE" dirty="0"/>
              <a:t>PRIMARIA PROGRESIVA </a:t>
            </a:r>
          </a:p>
          <a:p>
            <a:r>
              <a:rPr lang="es-PE" dirty="0"/>
              <a:t> SECUNDARIA PROGRESIVA</a:t>
            </a:r>
          </a:p>
          <a:p>
            <a:pPr marL="0" indent="0">
              <a:buNone/>
            </a:pPr>
            <a:endParaRPr lang="es-PE" dirty="0"/>
          </a:p>
          <a:p>
            <a:endParaRPr lang="en-US" dirty="0"/>
          </a:p>
        </p:txBody>
      </p:sp>
    </p:spTree>
    <p:extLst>
      <p:ext uri="{BB962C8B-B14F-4D97-AF65-F5344CB8AC3E}">
        <p14:creationId xmlns:p14="http://schemas.microsoft.com/office/powerpoint/2010/main" val="2886943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DAEAA9-40EA-76C1-DBDB-DBAA7D16964F}"/>
              </a:ext>
            </a:extLst>
          </p:cNvPr>
          <p:cNvSpPr>
            <a:spLocks noGrp="1"/>
          </p:cNvSpPr>
          <p:nvPr>
            <p:ph type="title"/>
          </p:nvPr>
        </p:nvSpPr>
        <p:spPr/>
        <p:txBody>
          <a:bodyPr/>
          <a:lstStyle/>
          <a:p>
            <a:r>
              <a:rPr lang="es-PE" dirty="0"/>
              <a:t>ACCESO</a:t>
            </a:r>
            <a:endParaRPr lang="en-US" dirty="0"/>
          </a:p>
        </p:txBody>
      </p:sp>
      <p:sp>
        <p:nvSpPr>
          <p:cNvPr id="3" name="Marcador de contenido 2">
            <a:extLst>
              <a:ext uri="{FF2B5EF4-FFF2-40B4-BE49-F238E27FC236}">
                <a16:creationId xmlns:a16="http://schemas.microsoft.com/office/drawing/2014/main" id="{6AD3E1D3-E748-C789-9A63-438D4A35566B}"/>
              </a:ext>
            </a:extLst>
          </p:cNvPr>
          <p:cNvSpPr>
            <a:spLocks noGrp="1"/>
          </p:cNvSpPr>
          <p:nvPr>
            <p:ph idx="1"/>
          </p:nvPr>
        </p:nvSpPr>
        <p:spPr/>
        <p:txBody>
          <a:bodyPr/>
          <a:lstStyle/>
          <a:p>
            <a:r>
              <a:rPr lang="es-PE" dirty="0"/>
              <a:t>En resumen, lo tenemos todo… pero, ciertamente lo tenemos todos?</a:t>
            </a:r>
          </a:p>
          <a:p>
            <a:r>
              <a:rPr lang="es-PE" dirty="0"/>
              <a:t>La percepción es que no tenemos nada…</a:t>
            </a:r>
          </a:p>
          <a:p>
            <a:r>
              <a:rPr lang="es-PE" dirty="0"/>
              <a:t>Lamentablemente el acceso a los diferentes medicamentos en nuestro país es casi inalcanzable para la mayoría de los pacientes  por trabas burocráticas, ineficiencia en las gestiones y falta de conocimiento, pero sobre todo de empatía no sólo en los gestores, sino a veces también en los prescriptores…</a:t>
            </a:r>
            <a:endParaRPr lang="en-US" dirty="0"/>
          </a:p>
        </p:txBody>
      </p:sp>
    </p:spTree>
    <p:extLst>
      <p:ext uri="{BB962C8B-B14F-4D97-AF65-F5344CB8AC3E}">
        <p14:creationId xmlns:p14="http://schemas.microsoft.com/office/powerpoint/2010/main" val="38453407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165</TotalTime>
  <Words>717</Words>
  <Application>Microsoft Office PowerPoint</Application>
  <PresentationFormat>Panorámica</PresentationFormat>
  <Paragraphs>53</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Aptos</vt:lpstr>
      <vt:lpstr>Aptos Display</vt:lpstr>
      <vt:lpstr>Arial</vt:lpstr>
      <vt:lpstr>Google Sans</vt:lpstr>
      <vt:lpstr>Tema de Office</vt:lpstr>
      <vt:lpstr>Presentación de PowerPoint</vt:lpstr>
      <vt:lpstr>Esclerosis múltiple</vt:lpstr>
      <vt:lpstr>Aprendizaje en el camino</vt:lpstr>
      <vt:lpstr>Más de los viejos conocidos</vt:lpstr>
      <vt:lpstr>Los novedosos inhibidores de la BTK</vt:lpstr>
      <vt:lpstr>Nuevos Anticuerpos Monoclonales</vt:lpstr>
      <vt:lpstr>NUEVOS MEDICAMENTOS EN EL PERÚ</vt:lpstr>
      <vt:lpstr>Que medicamentos y para que formas de EM</vt:lpstr>
      <vt:lpstr>ACCESO</vt:lpstr>
      <vt:lpstr>OMS: Tratamientos para la EM pasan a la   LISTA DE MEDICAMENTOS ESENCIALES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Eduardo Herrera Lopez</dc:creator>
  <cp:lastModifiedBy>Jose Eduardo Herrera Lopez</cp:lastModifiedBy>
  <cp:revision>3</cp:revision>
  <dcterms:created xsi:type="dcterms:W3CDTF">2024-04-24T23:55:08Z</dcterms:created>
  <dcterms:modified xsi:type="dcterms:W3CDTF">2024-05-30T00:56:45Z</dcterms:modified>
</cp:coreProperties>
</file>