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24" r:id="rId3"/>
    <p:sldId id="427" r:id="rId4"/>
    <p:sldId id="428" r:id="rId5"/>
    <p:sldId id="426" r:id="rId6"/>
    <p:sldId id="412" r:id="rId7"/>
    <p:sldId id="429" r:id="rId8"/>
    <p:sldId id="431" r:id="rId9"/>
    <p:sldId id="261" r:id="rId10"/>
    <p:sldId id="294" r:id="rId11"/>
    <p:sldId id="262" r:id="rId12"/>
    <p:sldId id="43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00"/>
    <a:srgbClr val="FFE1E1"/>
    <a:srgbClr val="C6C6C6"/>
    <a:srgbClr val="FEE5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3648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34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8275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778800" y="1391454"/>
            <a:ext cx="1800156" cy="2344058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637514" y="3748880"/>
            <a:ext cx="1800156" cy="2861588"/>
          </a:xfrm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394240" y="1377984"/>
            <a:ext cx="1800156" cy="2344058"/>
          </a:xfrm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6262873" y="3748880"/>
            <a:ext cx="1800156" cy="2870163"/>
          </a:xfrm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94307" y="3735512"/>
            <a:ext cx="1800156" cy="2851683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2597937" y="1394053"/>
            <a:ext cx="1800156" cy="2344057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4462717" y="3735511"/>
            <a:ext cx="1800156" cy="2879129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0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6280499" y="1387843"/>
            <a:ext cx="1800156" cy="2344058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83572" y="3318426"/>
            <a:ext cx="471199" cy="62821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508515" y="243359"/>
            <a:ext cx="471199" cy="62821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333459" y="3318426"/>
            <a:ext cx="471199" cy="62821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6159048" y="243359"/>
            <a:ext cx="471199" cy="62821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0797" y="4025965"/>
            <a:ext cx="1769422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6900" y="4357162"/>
            <a:ext cx="1591419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867513" y="941221"/>
            <a:ext cx="1769422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953617" y="1272419"/>
            <a:ext cx="1591419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518046" y="941222"/>
            <a:ext cx="1769422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604149" y="1272419"/>
            <a:ext cx="1591419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684287" y="4025965"/>
            <a:ext cx="1769422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3770390" y="4357162"/>
            <a:ext cx="1591419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26671" y="2929371"/>
            <a:ext cx="263548" cy="351367"/>
          </a:xfrm>
          <a:prstGeom prst="triangl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5125727" y="2967059"/>
            <a:ext cx="263548" cy="351367"/>
          </a:xfrm>
          <a:prstGeom prst="triangl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3349715" y="2921749"/>
            <a:ext cx="263548" cy="351367"/>
          </a:xfrm>
          <a:prstGeom prst="triangl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6901739" y="2964620"/>
            <a:ext cx="263548" cy="351367"/>
          </a:xfrm>
          <a:prstGeom prst="triangl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223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1" grpId="0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animBg="1"/>
      <p:bldP spid="41" grpId="0" animBg="1"/>
      <p:bldP spid="4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11635" y="1328767"/>
            <a:ext cx="167235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022852" y="1328767"/>
            <a:ext cx="167235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3734068" y="1328767"/>
            <a:ext cx="167235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445285" y="1328767"/>
            <a:ext cx="167235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156500" y="1328767"/>
            <a:ext cx="167235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704449" y="4809153"/>
            <a:ext cx="1279539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77638" y="5349214"/>
            <a:ext cx="6188725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2415666" y="4809153"/>
            <a:ext cx="1279539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4126882" y="4809153"/>
            <a:ext cx="1279539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5838099" y="4809153"/>
            <a:ext cx="1279539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7549314" y="4809153"/>
            <a:ext cx="1279539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46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" grpId="0" animBg="1"/>
      <p:bldP spid="11" grpId="0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円/楕円 31"/>
          <p:cNvSpPr/>
          <p:nvPr userDrawn="1"/>
        </p:nvSpPr>
        <p:spPr>
          <a:xfrm>
            <a:off x="3020865" y="1663518"/>
            <a:ext cx="3096784" cy="4128687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chemeClr val="tx1"/>
              </a:solidFill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3491773" y="2291342"/>
            <a:ext cx="2154968" cy="287304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chemeClr val="tx1"/>
              </a:solidFill>
            </a:endParaRPr>
          </a:p>
        </p:txBody>
      </p:sp>
      <p:sp>
        <p:nvSpPr>
          <p:cNvPr id="8" name="ドーナツ 7"/>
          <p:cNvSpPr/>
          <p:nvPr userDrawn="1"/>
        </p:nvSpPr>
        <p:spPr>
          <a:xfrm>
            <a:off x="3199729" y="1899820"/>
            <a:ext cx="2731080" cy="3641124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18658" y="128634"/>
            <a:ext cx="8371656" cy="750083"/>
          </a:xfrm>
        </p:spPr>
        <p:txBody>
          <a:bodyPr/>
          <a:lstStyle>
            <a:lvl1pPr>
              <a:defRPr spc="75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4707027" y="6394245"/>
            <a:ext cx="3888769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8686719" y="6394245"/>
            <a:ext cx="453685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環状矢印 8"/>
          <p:cNvSpPr/>
          <p:nvPr userDrawn="1"/>
        </p:nvSpPr>
        <p:spPr>
          <a:xfrm>
            <a:off x="4572000" y="1889101"/>
            <a:ext cx="1512324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 userDrawn="1"/>
        </p:nvSpPr>
        <p:spPr>
          <a:xfrm rot="5400000">
            <a:off x="4236004" y="4041415"/>
            <a:ext cx="2016257" cy="137919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 userDrawn="1"/>
        </p:nvSpPr>
        <p:spPr>
          <a:xfrm rot="10800000">
            <a:off x="3056502" y="3721511"/>
            <a:ext cx="1512324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 userDrawn="1"/>
        </p:nvSpPr>
        <p:spPr>
          <a:xfrm rot="16200000">
            <a:off x="2875866" y="2016308"/>
            <a:ext cx="2016257" cy="137919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5091426" y="2046043"/>
            <a:ext cx="716754" cy="955589"/>
          </a:xfrm>
          <a:prstGeom prst="ellipse">
            <a:avLst/>
          </a:prstGeom>
          <a:solidFill>
            <a:srgbClr val="FFFF00">
              <a:alpha val="59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7" name="円/楕円 16"/>
          <p:cNvSpPr/>
          <p:nvPr userDrawn="1"/>
        </p:nvSpPr>
        <p:spPr>
          <a:xfrm>
            <a:off x="5091426" y="4253216"/>
            <a:ext cx="716754" cy="955589"/>
          </a:xfrm>
          <a:prstGeom prst="ellipse">
            <a:avLst/>
          </a:prstGeom>
          <a:solidFill>
            <a:schemeClr val="accent6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8" name="円/楕円 17"/>
          <p:cNvSpPr/>
          <p:nvPr userDrawn="1"/>
        </p:nvSpPr>
        <p:spPr>
          <a:xfrm>
            <a:off x="3283064" y="2046043"/>
            <a:ext cx="716754" cy="955589"/>
          </a:xfrm>
          <a:prstGeom prst="ellipse">
            <a:avLst/>
          </a:prstGeom>
          <a:solidFill>
            <a:srgbClr val="7030A0">
              <a:alpha val="59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9" name="円/楕円 18"/>
          <p:cNvSpPr/>
          <p:nvPr userDrawn="1"/>
        </p:nvSpPr>
        <p:spPr>
          <a:xfrm>
            <a:off x="3283064" y="4253216"/>
            <a:ext cx="716754" cy="955589"/>
          </a:xfrm>
          <a:prstGeom prst="ellipse">
            <a:avLst/>
          </a:prstGeom>
          <a:solidFill>
            <a:srgbClr val="FF0000">
              <a:alpha val="59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5295761" y="2323367"/>
            <a:ext cx="308084" cy="41074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5295761" y="4525639"/>
            <a:ext cx="308084" cy="41074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487399" y="2318466"/>
            <a:ext cx="308084" cy="41074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3487399" y="4520737"/>
            <a:ext cx="308084" cy="41074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93726" y="2077303"/>
            <a:ext cx="2404641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93726" y="1691016"/>
            <a:ext cx="240464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1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293726" y="4670185"/>
            <a:ext cx="2404641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93726" y="4283898"/>
            <a:ext cx="240464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1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69070" y="2078759"/>
            <a:ext cx="2404641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69070" y="1692472"/>
            <a:ext cx="2404641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600" spc="1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69070" y="4671641"/>
            <a:ext cx="2404641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69070" y="4285354"/>
            <a:ext cx="2404641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600" spc="1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7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3957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5207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652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2199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9348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331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8994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2200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4A6D2-095C-45A0-A16B-0A571763862F}" type="datetimeFigureOut">
              <a:rPr lang="es-PE" smtClean="0"/>
              <a:t>15/08/2024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FD9C0-D21D-4DA7-AA0F-693666A4AC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9857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8" r:id="rId12"/>
    <p:sldLayoutId id="2147483679" r:id="rId13"/>
    <p:sldLayoutId id="214748368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jpg"/><Relationship Id="rId7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37.jpg"/><Relationship Id="rId5" Type="http://schemas.openxmlformats.org/officeDocument/2006/relationships/image" Target="../media/image32.jpg"/><Relationship Id="rId10" Type="http://schemas.openxmlformats.org/officeDocument/2006/relationships/image" Target="../media/image36.jpg"/><Relationship Id="rId4" Type="http://schemas.openxmlformats.org/officeDocument/2006/relationships/image" Target="../media/image31.jpg"/><Relationship Id="rId9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127261B3-DE6F-42A4-9154-AB88FC5BFD8E}"/>
              </a:ext>
            </a:extLst>
          </p:cNvPr>
          <p:cNvGrpSpPr>
            <a:grpSpLocks/>
          </p:cNvGrpSpPr>
          <p:nvPr/>
        </p:nvGrpSpPr>
        <p:grpSpPr bwMode="auto">
          <a:xfrm>
            <a:off x="0" y="6472237"/>
            <a:ext cx="9144000" cy="385763"/>
            <a:chOff x="0" y="0"/>
            <a:chExt cx="4816593" cy="203298"/>
          </a:xfrm>
        </p:grpSpPr>
        <p:sp>
          <p:nvSpPr>
            <p:cNvPr id="3078" name="Freeform 5">
              <a:extLst>
                <a:ext uri="{FF2B5EF4-FFF2-40B4-BE49-F238E27FC236}">
                  <a16:creationId xmlns:a16="http://schemas.microsoft.com/office/drawing/2014/main" id="{18AFF945-FD54-48D3-8FB3-C04350BF1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816592" cy="203298"/>
            </a:xfrm>
            <a:custGeom>
              <a:avLst/>
              <a:gdLst>
                <a:gd name="T0" fmla="*/ 0 w 4816592"/>
                <a:gd name="T1" fmla="*/ 0 h 203298"/>
                <a:gd name="T2" fmla="*/ 4816592 w 4816592"/>
                <a:gd name="T3" fmla="*/ 0 h 203298"/>
                <a:gd name="T4" fmla="*/ 4816592 w 4816592"/>
                <a:gd name="T5" fmla="*/ 203298 h 203298"/>
                <a:gd name="T6" fmla="*/ 0 w 4816592"/>
                <a:gd name="T7" fmla="*/ 203298 h 203298"/>
                <a:gd name="T8" fmla="*/ 0 w 4816592"/>
                <a:gd name="T9" fmla="*/ 0 h 203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6592" h="203298">
                  <a:moveTo>
                    <a:pt x="0" y="0"/>
                  </a:moveTo>
                  <a:lnTo>
                    <a:pt x="4816592" y="0"/>
                  </a:lnTo>
                  <a:lnTo>
                    <a:pt x="4816592" y="203298"/>
                  </a:lnTo>
                  <a:lnTo>
                    <a:pt x="0" y="203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 sz="900"/>
            </a:p>
          </p:txBody>
        </p:sp>
        <p:sp>
          <p:nvSpPr>
            <p:cNvPr id="3079" name="TextBox 6">
              <a:extLst>
                <a:ext uri="{FF2B5EF4-FFF2-40B4-BE49-F238E27FC236}">
                  <a16:creationId xmlns:a16="http://schemas.microsoft.com/office/drawing/2014/main" id="{7D378911-6C6B-4FBE-ABF7-B9D8CBD69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38100"/>
              <a:ext cx="4816593" cy="241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332"/>
                </a:lnSpc>
              </a:pPr>
              <a:endParaRPr lang="es-PE" altLang="es-PE" sz="900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A322733-4616-49B6-8CBC-8A23FF132DD8}"/>
              </a:ext>
            </a:extLst>
          </p:cNvPr>
          <p:cNvSpPr txBox="1"/>
          <p:nvPr/>
        </p:nvSpPr>
        <p:spPr>
          <a:xfrm>
            <a:off x="2113548" y="5348131"/>
            <a:ext cx="68072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tifakt Element Book" panose="020B0503050000020004" pitchFamily="34" charset="0"/>
              </a:rPr>
              <a:t>Presentado por:</a:t>
            </a:r>
          </a:p>
          <a:p>
            <a:pPr algn="r"/>
            <a:r>
              <a:rPr lang="es-419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tifakt Element Book" panose="020B0503050000020004" pitchFamily="34" charset="0"/>
              </a:rPr>
              <a:t>Pdta. María Lourdes Rodríguez Heudebert</a:t>
            </a:r>
            <a:endParaRPr lang="es-PE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tifakt Element Book" panose="020B05030500000200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FC9E3B-34BE-4D10-9920-0734EE4F45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053" y="728628"/>
            <a:ext cx="7867859" cy="4244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プレースホルダー 7">
            <a:extLst>
              <a:ext uri="{FF2B5EF4-FFF2-40B4-BE49-F238E27FC236}">
                <a16:creationId xmlns:a16="http://schemas.microsoft.com/office/drawing/2014/main" id="{53336286-DDB8-45FE-9F23-6A4F26BC52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6204" y="4958825"/>
            <a:ext cx="562611" cy="562611"/>
          </a:xfrm>
          <a:prstGeom prst="rect">
            <a:avLst/>
          </a:prstGeom>
        </p:spPr>
      </p:pic>
      <p:pic>
        <p:nvPicPr>
          <p:cNvPr id="30" name="図プレースホルダー 7">
            <a:extLst>
              <a:ext uri="{FF2B5EF4-FFF2-40B4-BE49-F238E27FC236}">
                <a16:creationId xmlns:a16="http://schemas.microsoft.com/office/drawing/2014/main" id="{D8FAA8A8-FEC0-4616-8725-1F96EBC4F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3289" y="3033974"/>
            <a:ext cx="562611" cy="562611"/>
          </a:xfrm>
          <a:prstGeom prst="rect">
            <a:avLst/>
          </a:prstGeom>
        </p:spPr>
      </p:pic>
      <p:pic>
        <p:nvPicPr>
          <p:cNvPr id="23" name="図プレースホルダー 7">
            <a:extLst>
              <a:ext uri="{FF2B5EF4-FFF2-40B4-BE49-F238E27FC236}">
                <a16:creationId xmlns:a16="http://schemas.microsoft.com/office/drawing/2014/main" id="{55BB1FFD-8706-49AF-81F7-8E92A2339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7988" y="1694887"/>
            <a:ext cx="562611" cy="562611"/>
          </a:xfrm>
          <a:prstGeom prst="rect">
            <a:avLst/>
          </a:prstGeom>
        </p:spPr>
      </p:pic>
      <p:pic>
        <p:nvPicPr>
          <p:cNvPr id="40" name="図プレースホルダー 7">
            <a:extLst>
              <a:ext uri="{FF2B5EF4-FFF2-40B4-BE49-F238E27FC236}">
                <a16:creationId xmlns:a16="http://schemas.microsoft.com/office/drawing/2014/main" id="{A6B306B8-8DF7-4B8F-AE62-6FC0B2E65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8780" y="6180232"/>
            <a:ext cx="562611" cy="562611"/>
          </a:xfrm>
          <a:prstGeom prst="rect">
            <a:avLst/>
          </a:prstGeom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049802" y="1709582"/>
            <a:ext cx="2293009" cy="1628162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kumimoji="1" lang="es-ES" altLang="ja-JP" sz="1600" dirty="0">
                <a:solidFill>
                  <a:srgbClr val="4472C4">
                    <a:lumMod val="75000"/>
                  </a:srgbClr>
                </a:solidFill>
              </a:rPr>
              <a:t>Capacitación </a:t>
            </a:r>
          </a:p>
          <a:p>
            <a:pPr lvl="0" algn="just">
              <a:lnSpc>
                <a:spcPct val="100000"/>
              </a:lnSpc>
            </a:pPr>
            <a:r>
              <a:rPr kumimoji="1" lang="es-MX" altLang="ja-JP" sz="1400" dirty="0">
                <a:solidFill>
                  <a:prstClr val="black"/>
                </a:solidFill>
              </a:rPr>
              <a:t>Charla médica dictada el neurólogo Dr. Iván Dueñas Pacheco, el viernes 16 de agosto en el Colegio Médico de Cajamarca.</a:t>
            </a:r>
            <a:endParaRPr kumimoji="1" lang="es-ES" altLang="ja-JP" sz="1400" dirty="0">
              <a:solidFill>
                <a:prstClr val="black"/>
              </a:solidFill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1"/>
          </p:nvPr>
        </p:nvSpPr>
        <p:spPr>
          <a:xfrm>
            <a:off x="6079171" y="4111646"/>
            <a:ext cx="2263640" cy="2256970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kumimoji="1" lang="es-ES" altLang="ja-JP" sz="1600" dirty="0">
                <a:solidFill>
                  <a:srgbClr val="4472C4">
                    <a:lumMod val="75000"/>
                  </a:srgbClr>
                </a:solidFill>
              </a:rPr>
              <a:t>Campañas de salud</a:t>
            </a:r>
            <a:endParaRPr kumimoji="1" lang="es-MX" altLang="ja-JP" sz="700" dirty="0">
              <a:solidFill>
                <a:prstClr val="black"/>
              </a:solidFill>
            </a:endParaRPr>
          </a:p>
          <a:p>
            <a:pPr lvl="0" indent="-141288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kumimoji="1" lang="es-MX" altLang="ja-JP" sz="1400" dirty="0">
                <a:solidFill>
                  <a:prstClr val="black"/>
                </a:solidFill>
              </a:rPr>
              <a:t>Diagnóstico y/o identificación de casos sospechosos de personas con Esclerosis Múltiple en la ciudad de Cajamarca, el 17 y 18 de agosto de 2024.</a:t>
            </a:r>
            <a:endParaRPr kumimoji="1" lang="ja-JP" altLang="en-US" sz="1400" dirty="0">
              <a:solidFill>
                <a:prstClr val="black"/>
              </a:solidFill>
            </a:endParaRP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3"/>
          </p:nvPr>
        </p:nvSpPr>
        <p:spPr>
          <a:xfrm>
            <a:off x="440824" y="1570572"/>
            <a:ext cx="2483974" cy="1069073"/>
          </a:xfrm>
        </p:spPr>
        <p:txBody>
          <a:bodyPr/>
          <a:lstStyle/>
          <a:p>
            <a:pPr marL="0" indent="0" algn="just">
              <a:buNone/>
            </a:pPr>
            <a:r>
              <a:rPr kumimoji="1" lang="es-MX" altLang="ja-JP" sz="1600" dirty="0">
                <a:solidFill>
                  <a:schemeClr val="accent1">
                    <a:lumMod val="75000"/>
                  </a:schemeClr>
                </a:solidFill>
              </a:rPr>
              <a:t>Propuestas legislativas</a:t>
            </a:r>
          </a:p>
          <a:p>
            <a:pPr lvl="0" indent="-141288" algn="just">
              <a:lnSpc>
                <a:spcPct val="100000"/>
              </a:lnSpc>
            </a:pPr>
            <a:r>
              <a:rPr kumimoji="1" lang="es-MX" altLang="ja-JP" sz="1400" dirty="0">
                <a:solidFill>
                  <a:prstClr val="black"/>
                </a:solidFill>
              </a:rPr>
              <a:t>Liderar y promover la actualización de la R. M. N.°1004-2020/MINSA, que aprueba la </a:t>
            </a:r>
            <a:r>
              <a:rPr kumimoji="1" lang="es-MX" altLang="ja-JP" sz="1400" i="1" dirty="0">
                <a:solidFill>
                  <a:prstClr val="black"/>
                </a:solidFill>
              </a:rPr>
              <a:t>“Guía de práctica clínica para el diagnóstico y tratamiento de la esclerosis múltiple en el segundo y tercer nivel de atención”</a:t>
            </a:r>
            <a:r>
              <a:rPr kumimoji="1" lang="es-PE" altLang="ja-JP" sz="1450" dirty="0"/>
              <a:t>.</a:t>
            </a:r>
            <a:endParaRPr kumimoji="1" lang="ja-JP" altLang="en-US" sz="1450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5"/>
          </p:nvPr>
        </p:nvSpPr>
        <p:spPr>
          <a:xfrm>
            <a:off x="270494" y="4294352"/>
            <a:ext cx="2605957" cy="2074264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kumimoji="1" lang="es-ES" altLang="ja-JP" sz="1600" dirty="0">
                <a:solidFill>
                  <a:schemeClr val="accent1">
                    <a:lumMod val="75000"/>
                  </a:schemeClr>
                </a:solidFill>
              </a:rPr>
              <a:t>Desarrollo de Investigaciones</a:t>
            </a:r>
          </a:p>
          <a:p>
            <a:pPr indent="-141288" algn="just">
              <a:lnSpc>
                <a:spcPct val="100000"/>
              </a:lnSpc>
            </a:pPr>
            <a:r>
              <a:rPr kumimoji="1" lang="es-MX" altLang="ja-JP" sz="1400" dirty="0"/>
              <a:t>Situación actual del estado de salud física y salud mental en personas con esclerosis múltiple.</a:t>
            </a:r>
          </a:p>
          <a:p>
            <a:pPr indent="-141288" algn="just">
              <a:lnSpc>
                <a:spcPct val="100000"/>
              </a:lnSpc>
            </a:pPr>
            <a:r>
              <a:rPr kumimoji="1" lang="es-MX" altLang="ja-JP" sz="1400" dirty="0"/>
              <a:t>Diagnóstico exploratorio sobre barreras de acceso al servicio de salud en personas con esclerosis múltiple.</a:t>
            </a:r>
          </a:p>
          <a:p>
            <a:pPr marL="87312" indent="0" algn="just">
              <a:lnSpc>
                <a:spcPct val="100000"/>
              </a:lnSpc>
              <a:buNone/>
            </a:pPr>
            <a:endParaRPr kumimoji="1" lang="es-MX" altLang="ja-JP" sz="1400" dirty="0"/>
          </a:p>
          <a:p>
            <a:pPr indent="-141288" algn="just">
              <a:lnSpc>
                <a:spcPct val="100000"/>
              </a:lnSpc>
            </a:pPr>
            <a:endParaRPr kumimoji="1" lang="es-ES" altLang="ja-JP" sz="1400" i="1" dirty="0"/>
          </a:p>
        </p:txBody>
      </p:sp>
      <p:pic>
        <p:nvPicPr>
          <p:cNvPr id="3" name="図プレースホルダー 2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図プレースホルダー 2">
            <a:extLst>
              <a:ext uri="{FF2B5EF4-FFF2-40B4-BE49-F238E27FC236}">
                <a16:creationId xmlns:a16="http://schemas.microsoft.com/office/drawing/2014/main" id="{0AA273EE-85FA-4F66-91D0-6A203275FA0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1745" y="2358362"/>
            <a:ext cx="308002" cy="308002"/>
          </a:xfr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9F029DAE-3472-4755-82DC-5A891F7B5B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27" name="図プレースホルダー 2">
            <a:extLst>
              <a:ext uri="{FF2B5EF4-FFF2-40B4-BE49-F238E27FC236}">
                <a16:creationId xmlns:a16="http://schemas.microsoft.com/office/drawing/2014/main" id="{7E8CB153-4843-492E-A14E-6E5EEBB74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7165" y="4576968"/>
            <a:ext cx="308084" cy="308084"/>
          </a:xfrm>
          <a:prstGeom prst="rect">
            <a:avLst/>
          </a:prstGeom>
        </p:spPr>
      </p:pic>
      <p:sp>
        <p:nvSpPr>
          <p:cNvPr id="28" name="Marcador de posición de imagen 27">
            <a:extLst>
              <a:ext uri="{FF2B5EF4-FFF2-40B4-BE49-F238E27FC236}">
                <a16:creationId xmlns:a16="http://schemas.microsoft.com/office/drawing/2014/main" id="{3B26CE0A-9C5D-4B86-9215-77FDB1026A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29" name="図プレースホルダー 2">
            <a:extLst>
              <a:ext uri="{FF2B5EF4-FFF2-40B4-BE49-F238E27FC236}">
                <a16:creationId xmlns:a16="http://schemas.microsoft.com/office/drawing/2014/main" id="{25C78CEB-9602-4B32-8D2E-37467619F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761" y="4547287"/>
            <a:ext cx="308084" cy="308084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タイトル 24">
            <a:extLst>
              <a:ext uri="{FF2B5EF4-FFF2-40B4-BE49-F238E27FC236}">
                <a16:creationId xmlns:a16="http://schemas.microsoft.com/office/drawing/2014/main" id="{F7CB526C-6CAC-45E9-9008-14E5ADA2CD9D}"/>
              </a:ext>
            </a:extLst>
          </p:cNvPr>
          <p:cNvSpPr txBox="1">
            <a:spLocks/>
          </p:cNvSpPr>
          <p:nvPr/>
        </p:nvSpPr>
        <p:spPr>
          <a:xfrm>
            <a:off x="365674" y="531838"/>
            <a:ext cx="4966622" cy="4055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Artifakt Element Book" panose="020B0503050000020004" pitchFamily="34" charset="0"/>
              </a:rPr>
              <a:t>ACCIONES A CORTO PLAZO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B9A8723C-EB8E-45BC-85E8-647C446C01E0}"/>
              </a:ext>
            </a:extLst>
          </p:cNvPr>
          <p:cNvGrpSpPr/>
          <p:nvPr/>
        </p:nvGrpSpPr>
        <p:grpSpPr>
          <a:xfrm>
            <a:off x="8778798" y="0"/>
            <a:ext cx="397933" cy="6858000"/>
            <a:chOff x="8746067" y="1"/>
            <a:chExt cx="397933" cy="6858000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4F8701CB-D150-487F-98DD-41D3328A313D}"/>
                </a:ext>
              </a:extLst>
            </p:cNvPr>
            <p:cNvSpPr/>
            <p:nvPr/>
          </p:nvSpPr>
          <p:spPr>
            <a:xfrm>
              <a:off x="8746067" y="1"/>
              <a:ext cx="39793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D87807B3-40B6-4230-A11A-90AE2B03D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49"/>
            <a:stretch/>
          </p:blipFill>
          <p:spPr>
            <a:xfrm rot="16200000">
              <a:off x="8042550" y="908372"/>
              <a:ext cx="1770576" cy="190897"/>
            </a:xfrm>
            <a:prstGeom prst="rect">
              <a:avLst/>
            </a:prstGeom>
          </p:spPr>
        </p:pic>
      </p:grpSp>
      <p:pic>
        <p:nvPicPr>
          <p:cNvPr id="33" name="Imagen 32">
            <a:extLst>
              <a:ext uri="{FF2B5EF4-FFF2-40B4-BE49-F238E27FC236}">
                <a16:creationId xmlns:a16="http://schemas.microsoft.com/office/drawing/2014/main" id="{2FF802AB-01BF-4A51-8579-116AF0E46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0"/>
          <a:stretch/>
        </p:blipFill>
        <p:spPr>
          <a:xfrm>
            <a:off x="7835612" y="5704379"/>
            <a:ext cx="1244737" cy="8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1582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>
            <a:extLst>
              <a:ext uri="{FF2B5EF4-FFF2-40B4-BE49-F238E27FC236}">
                <a16:creationId xmlns:a16="http://schemas.microsoft.com/office/drawing/2014/main" id="{176EF8B3-F264-4FDA-A866-C10BDCD8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9" y="4708775"/>
            <a:ext cx="980281" cy="181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>
            <a:extLst>
              <a:ext uri="{FF2B5EF4-FFF2-40B4-BE49-F238E27FC236}">
                <a16:creationId xmlns:a16="http://schemas.microsoft.com/office/drawing/2014/main" id="{F647DF3B-3801-4C3B-8A7B-DAC518DA2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00" y="933995"/>
            <a:ext cx="6696891" cy="499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EBA4E9F0-3DEB-4BEE-A684-C1FCE82B1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64" y="1490042"/>
            <a:ext cx="5008962" cy="412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s-PE" sz="1200" dirty="0">
                <a:solidFill>
                  <a:srgbClr val="000000"/>
                </a:solidFill>
                <a:latin typeface="Varela Round" panose="020B0604020202020204" charset="-79"/>
              </a:rPr>
              <a:t>   </a:t>
            </a:r>
            <a:r>
              <a:rPr lang="en-US" altLang="es-PE" sz="12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es-PE" altLang="es-PE" sz="1200" dirty="0">
                <a:solidFill>
                  <a:srgbClr val="000000"/>
                </a:solidFill>
                <a:latin typeface="+mn-lt"/>
              </a:rPr>
              <a:t>El </a:t>
            </a:r>
            <a:r>
              <a:rPr lang="es-PE" altLang="es-PE" sz="1200" b="1" i="1" dirty="0">
                <a:solidFill>
                  <a:srgbClr val="000000"/>
                </a:solidFill>
                <a:latin typeface="+mn-lt"/>
              </a:rPr>
              <a:t>“Premio Esteban Campodónico” </a:t>
            </a:r>
            <a:r>
              <a:rPr lang="es-PE" altLang="es-PE" sz="1200" dirty="0">
                <a:solidFill>
                  <a:srgbClr val="000000"/>
                </a:solidFill>
                <a:latin typeface="+mn-lt"/>
              </a:rPr>
              <a:t>por servicios directos a la sociedad organizado por la Universidad de Piura y </a:t>
            </a:r>
            <a:r>
              <a:rPr lang="es-PE" altLang="es-PE" sz="1200" dirty="0" err="1">
                <a:solidFill>
                  <a:srgbClr val="000000"/>
                </a:solidFill>
                <a:latin typeface="+mn-lt"/>
              </a:rPr>
              <a:t>Clover</a:t>
            </a:r>
            <a:r>
              <a:rPr lang="es-PE" altLang="es-PE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PE" altLang="es-PE" sz="1200" dirty="0" err="1">
                <a:solidFill>
                  <a:srgbClr val="000000"/>
                </a:solidFill>
                <a:latin typeface="+mn-lt"/>
              </a:rPr>
              <a:t>Foundation</a:t>
            </a:r>
            <a:r>
              <a:rPr lang="es-PE" altLang="es-PE" sz="1200" dirty="0">
                <a:solidFill>
                  <a:srgbClr val="000000"/>
                </a:solidFill>
                <a:latin typeface="+mn-lt"/>
              </a:rPr>
              <a:t>, contribuiría a la actualización de la guía practica clínica a fin de incorporar medicinas de ultima generación en el tratamiento de la Esclerosis Múltiple; así como, para fortalecer la capacitación al personal médico y la difusión en los pacientes a nivel nacional, continuando con labor que viene desempeñando la </a:t>
            </a:r>
            <a:r>
              <a:rPr lang="es-PE" altLang="es-PE" sz="1200" i="1" dirty="0">
                <a:solidFill>
                  <a:srgbClr val="000000"/>
                </a:solidFill>
                <a:latin typeface="+mn-lt"/>
              </a:rPr>
              <a:t>“Asociación Hecho con Amor Esclerosis Múltiple Perú”.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endParaRPr lang="es-PE" altLang="es-PE" sz="600" dirty="0">
              <a:solidFill>
                <a:srgbClr val="000000"/>
              </a:solidFill>
              <a:latin typeface="+mn-lt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PE" altLang="es-PE" sz="1200" dirty="0">
                <a:solidFill>
                  <a:srgbClr val="000000"/>
                </a:solidFill>
                <a:latin typeface="+mn-lt"/>
              </a:rPr>
              <a:t>      Nuestra visión a futuro es mejorar el acceso para el diagnóstico temprano (con mayor precisión) de la Esclerosis Múltiple en las zonas rurales del país; así como, la asequibilidad de los medicamentos para su tratamiento, liderar el desarrollo de investigaciones sobre Esclerosis Múltiple en el Perú e impulsar propuestas legislativas sobre los derechos de las personas diagnosticadas con Esclerosis Múltiple; además de, la necesidad de contar con pensiones, bonos o fondos (mejor calidad de vida) para las personas con escasos recursos.</a:t>
            </a:r>
          </a:p>
        </p:txBody>
      </p:sp>
      <p:sp>
        <p:nvSpPr>
          <p:cNvPr id="13320" name="Freeform 10">
            <a:extLst>
              <a:ext uri="{FF2B5EF4-FFF2-40B4-BE49-F238E27FC236}">
                <a16:creationId xmlns:a16="http://schemas.microsoft.com/office/drawing/2014/main" id="{2460FDCC-34A2-49D6-80AE-AEEF83DCF070}"/>
              </a:ext>
            </a:extLst>
          </p:cNvPr>
          <p:cNvSpPr>
            <a:spLocks/>
          </p:cNvSpPr>
          <p:nvPr/>
        </p:nvSpPr>
        <p:spPr bwMode="auto">
          <a:xfrm>
            <a:off x="6894418" y="4708775"/>
            <a:ext cx="1016794" cy="1531144"/>
          </a:xfrm>
          <a:custGeom>
            <a:avLst/>
            <a:gdLst>
              <a:gd name="T0" fmla="*/ 0 w 2033524"/>
              <a:gd name="T1" fmla="*/ 0 h 3061337"/>
              <a:gd name="T2" fmla="*/ 2033587 w 2033524"/>
              <a:gd name="T3" fmla="*/ 0 h 3061337"/>
              <a:gd name="T4" fmla="*/ 2033587 w 2033524"/>
              <a:gd name="T5" fmla="*/ 3062288 h 3061337"/>
              <a:gd name="T6" fmla="*/ 0 w 2033524"/>
              <a:gd name="T7" fmla="*/ 3062288 h 3061337"/>
              <a:gd name="T8" fmla="*/ 0 w 2033524"/>
              <a:gd name="T9" fmla="*/ 0 h 30613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3524" h="3061337">
                <a:moveTo>
                  <a:pt x="0" y="0"/>
                </a:moveTo>
                <a:lnTo>
                  <a:pt x="2033524" y="0"/>
                </a:lnTo>
                <a:lnTo>
                  <a:pt x="2033524" y="3061337"/>
                </a:lnTo>
                <a:lnTo>
                  <a:pt x="0" y="30613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6CD41CE-6900-4C6A-85EF-11D578F578D9}"/>
              </a:ext>
            </a:extLst>
          </p:cNvPr>
          <p:cNvGrpSpPr/>
          <p:nvPr/>
        </p:nvGrpSpPr>
        <p:grpSpPr>
          <a:xfrm>
            <a:off x="8778798" y="0"/>
            <a:ext cx="397933" cy="6858000"/>
            <a:chOff x="8746067" y="1"/>
            <a:chExt cx="397933" cy="6858000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ACA8687-9BBD-4A12-AED5-417C0907DD63}"/>
                </a:ext>
              </a:extLst>
            </p:cNvPr>
            <p:cNvSpPr/>
            <p:nvPr/>
          </p:nvSpPr>
          <p:spPr>
            <a:xfrm>
              <a:off x="8746067" y="1"/>
              <a:ext cx="39793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D40921E-8D8C-4FEB-A2E7-E6536D558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49"/>
            <a:stretch/>
          </p:blipFill>
          <p:spPr>
            <a:xfrm rot="16200000">
              <a:off x="8042550" y="908372"/>
              <a:ext cx="1770576" cy="190897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2AE39025-B9E7-4DE3-8E28-B7ADD3E718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0"/>
          <a:stretch/>
        </p:blipFill>
        <p:spPr>
          <a:xfrm>
            <a:off x="8200407" y="6148250"/>
            <a:ext cx="860578" cy="591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7422A9-6D8C-4181-8EF6-8CFA9FD92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031BE7B-1C5E-48C8-ABDF-884FF2D4CF23}"/>
              </a:ext>
            </a:extLst>
          </p:cNvPr>
          <p:cNvSpPr txBox="1"/>
          <p:nvPr/>
        </p:nvSpPr>
        <p:spPr>
          <a:xfrm>
            <a:off x="156754" y="278674"/>
            <a:ext cx="8830491" cy="738664"/>
          </a:xfrm>
          <a:prstGeom prst="rect">
            <a:avLst/>
          </a:prstGeom>
          <a:solidFill>
            <a:srgbClr val="FF61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1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ASOCIACION HECHO CON AMOR - ESCLEROSIS MÚLTIPLE PERÚ</a:t>
            </a:r>
            <a:endParaRPr lang="es-PE" sz="21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C8D8B5F-59C7-4231-B08E-3100FD52D021}"/>
              </a:ext>
            </a:extLst>
          </p:cNvPr>
          <p:cNvSpPr txBox="1"/>
          <p:nvPr/>
        </p:nvSpPr>
        <p:spPr>
          <a:xfrm>
            <a:off x="-1" y="4698273"/>
            <a:ext cx="3161211" cy="2039020"/>
          </a:xfrm>
          <a:prstGeom prst="rect">
            <a:avLst/>
          </a:prstGeom>
          <a:solidFill>
            <a:srgbClr val="FF6100"/>
          </a:solidFill>
        </p:spPr>
        <p:txBody>
          <a:bodyPr wrap="square" rtlCol="0">
            <a:spAutoFit/>
          </a:bodyPr>
          <a:lstStyle/>
          <a:p>
            <a:pPr algn="ctr"/>
            <a:endParaRPr lang="es-MX" sz="105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s-MX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MX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lu Script" charset="0"/>
              </a:rPr>
              <a:t>MUCHAS</a:t>
            </a:r>
          </a:p>
          <a:p>
            <a:pPr algn="ctr"/>
            <a:r>
              <a:rPr lang="es-MX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lu Script" charset="0"/>
              </a:rPr>
              <a:t>GRACIAS!!!</a:t>
            </a:r>
          </a:p>
          <a:p>
            <a:pPr algn="ctr"/>
            <a:endParaRPr lang="es-MX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4B31215-97C7-4E7C-B568-EFFC79FB4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188" y="5579642"/>
            <a:ext cx="1777216" cy="9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3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099BCB0-CC0F-43E6-847D-9A5675E42086}"/>
              </a:ext>
            </a:extLst>
          </p:cNvPr>
          <p:cNvSpPr txBox="1"/>
          <p:nvPr/>
        </p:nvSpPr>
        <p:spPr>
          <a:xfrm>
            <a:off x="428938" y="578111"/>
            <a:ext cx="644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Artifakt Element Book" panose="020B0503050000020004" pitchFamily="34" charset="0"/>
              </a:rPr>
              <a:t>¿QUIÉNES SOMOS?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5D3EB10-C260-4010-8B5B-6FB723FECF1F}"/>
              </a:ext>
            </a:extLst>
          </p:cNvPr>
          <p:cNvGrpSpPr/>
          <p:nvPr/>
        </p:nvGrpSpPr>
        <p:grpSpPr>
          <a:xfrm>
            <a:off x="7768428" y="1"/>
            <a:ext cx="1375572" cy="6858000"/>
            <a:chOff x="7768428" y="1"/>
            <a:chExt cx="1375572" cy="68580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94DC23F-A4D3-45ED-903D-A1F1807537FC}"/>
                </a:ext>
              </a:extLst>
            </p:cNvPr>
            <p:cNvSpPr/>
            <p:nvPr/>
          </p:nvSpPr>
          <p:spPr>
            <a:xfrm>
              <a:off x="8746067" y="1"/>
              <a:ext cx="39793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19AD989-2A76-41E1-A2E8-FA2A93302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40"/>
            <a:stretch/>
          </p:blipFill>
          <p:spPr>
            <a:xfrm>
              <a:off x="7768428" y="5884334"/>
              <a:ext cx="1244737" cy="855133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DB479D5-EEB4-45D5-A676-BC8CD06D8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49"/>
            <a:stretch/>
          </p:blipFill>
          <p:spPr>
            <a:xfrm rot="16200000">
              <a:off x="8042550" y="908372"/>
              <a:ext cx="1770576" cy="190897"/>
            </a:xfrm>
            <a:prstGeom prst="rect">
              <a:avLst/>
            </a:prstGeom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27006E1-0787-400B-A206-4C95B6A6032E}"/>
              </a:ext>
            </a:extLst>
          </p:cNvPr>
          <p:cNvSpPr txBox="1"/>
          <p:nvPr/>
        </p:nvSpPr>
        <p:spPr>
          <a:xfrm>
            <a:off x="877824" y="1512395"/>
            <a:ext cx="6766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dirty="0"/>
              <a:t>Tenemos          años trabajando para brindar una ayuda integral a personas con esclerosis múltiple promoviendo una calidad de vida digna con apoyo médico, psicológico y social.</a:t>
            </a:r>
            <a:endParaRPr lang="es-PE" sz="1600" dirty="0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D265CFC-A902-41A8-9CE5-41FD545DE551}"/>
              </a:ext>
            </a:extLst>
          </p:cNvPr>
          <p:cNvSpPr>
            <a:spLocks/>
          </p:cNvSpPr>
          <p:nvPr/>
        </p:nvSpPr>
        <p:spPr bwMode="auto">
          <a:xfrm>
            <a:off x="1774386" y="1332948"/>
            <a:ext cx="397934" cy="461666"/>
          </a:xfrm>
          <a:custGeom>
            <a:avLst/>
            <a:gdLst>
              <a:gd name="T0" fmla="*/ 0 w 761246"/>
              <a:gd name="T1" fmla="*/ 0 h 837653"/>
              <a:gd name="T2" fmla="*/ 761246 w 761246"/>
              <a:gd name="T3" fmla="*/ 0 h 837653"/>
              <a:gd name="T4" fmla="*/ 761246 w 761246"/>
              <a:gd name="T5" fmla="*/ 837654 h 837653"/>
              <a:gd name="T6" fmla="*/ 0 w 761246"/>
              <a:gd name="T7" fmla="*/ 837654 h 837653"/>
              <a:gd name="T8" fmla="*/ 0 w 761246"/>
              <a:gd name="T9" fmla="*/ 0 h 837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1246" h="837653">
                <a:moveTo>
                  <a:pt x="0" y="0"/>
                </a:moveTo>
                <a:lnTo>
                  <a:pt x="761246" y="0"/>
                </a:lnTo>
                <a:lnTo>
                  <a:pt x="761246" y="837654"/>
                </a:lnTo>
                <a:lnTo>
                  <a:pt x="0" y="83765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B6C0EA9-4E2B-4D4D-8284-D2EBF61DADA8}"/>
              </a:ext>
            </a:extLst>
          </p:cNvPr>
          <p:cNvSpPr txBox="1"/>
          <p:nvPr/>
        </p:nvSpPr>
        <p:spPr>
          <a:xfrm>
            <a:off x="877824" y="4128958"/>
            <a:ext cx="68546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i="1" dirty="0"/>
              <a:t>“Hecho con Amor”, </a:t>
            </a:r>
            <a:r>
              <a:rPr lang="es-MX" sz="1600" dirty="0"/>
              <a:t>ha buscado visibilizar las problemáticas de los pacientes, concientizar sobre la necesidad de atención y tratamiento de estos; así como, buscar que el Estado peruano genere normas, leyes y servicios especializados para pacientes diagnosticados con Esclerosis Múltiple - EM.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4359B3D-0998-4E6C-BBE0-516704D35080}"/>
              </a:ext>
            </a:extLst>
          </p:cNvPr>
          <p:cNvSpPr txBox="1"/>
          <p:nvPr/>
        </p:nvSpPr>
        <p:spPr>
          <a:xfrm>
            <a:off x="877824" y="2758568"/>
            <a:ext cx="68546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dirty="0"/>
              <a:t>Desde su fundación hasta la actualidad, la Asociación Hecho Con Amor - Esclerosis Múltiple Perú ha brindado atención a más 1,200 personas con Esclerosis Múltiple, en especial aquellas de escasos recursos en cada región del país.</a:t>
            </a: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36235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1A9C0CCC-8C91-4CA8-BBC8-2C9414E4C02C}"/>
              </a:ext>
            </a:extLst>
          </p:cNvPr>
          <p:cNvSpPr txBox="1"/>
          <p:nvPr/>
        </p:nvSpPr>
        <p:spPr>
          <a:xfrm>
            <a:off x="-82481" y="1426383"/>
            <a:ext cx="9143998" cy="5909310"/>
          </a:xfrm>
          <a:prstGeom prst="rect">
            <a:avLst/>
          </a:prstGeom>
          <a:solidFill>
            <a:srgbClr val="FFE1E1"/>
          </a:solidFill>
        </p:spPr>
        <p:txBody>
          <a:bodyPr wrap="square" rtlCol="0">
            <a:spAutoFit/>
          </a:bodyPr>
          <a:lstStyle/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</p:txBody>
      </p:sp>
      <p:sp>
        <p:nvSpPr>
          <p:cNvPr id="25" name="タイトル 24"/>
          <p:cNvSpPr>
            <a:spLocks noGrp="1"/>
          </p:cNvSpPr>
          <p:nvPr>
            <p:ph type="title"/>
          </p:nvPr>
        </p:nvSpPr>
        <p:spPr>
          <a:xfrm>
            <a:off x="270066" y="452346"/>
            <a:ext cx="7886700" cy="405575"/>
          </a:xfrm>
        </p:spPr>
        <p:txBody>
          <a:bodyPr>
            <a:noAutofit/>
          </a:bodyPr>
          <a:lstStyle/>
          <a:p>
            <a:r>
              <a:rPr lang="es-PE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Artifakt Element Book" panose="020B0503050000020004" pitchFamily="34" charset="0"/>
              </a:rPr>
              <a:t>AYUDA DIRECTA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3" name="テキスト プレースホルダー 31">
            <a:extLst>
              <a:ext uri="{FF2B5EF4-FFF2-40B4-BE49-F238E27FC236}">
                <a16:creationId xmlns:a16="http://schemas.microsoft.com/office/drawing/2014/main" id="{B80545C8-4DC8-4DF0-9C21-803961A0CD77}"/>
              </a:ext>
            </a:extLst>
          </p:cNvPr>
          <p:cNvSpPr txBox="1">
            <a:spLocks/>
          </p:cNvSpPr>
          <p:nvPr/>
        </p:nvSpPr>
        <p:spPr>
          <a:xfrm>
            <a:off x="282444" y="3367470"/>
            <a:ext cx="3154901" cy="2177539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es-MX" altLang="ja-JP" sz="1300" dirty="0"/>
          </a:p>
          <a:p>
            <a:pPr algn="just"/>
            <a:r>
              <a:rPr kumimoji="1" lang="es-MX" altLang="ja-JP" sz="1300" dirty="0"/>
              <a:t>Las campañas de salud fueron realizadas en las provincias de Cusco, Huancavelica, Ayacucho, Huancayo, Lima (Surquillo), Chiclayo, Piura, Ica, Cajamarca, Arequipa y Huánuco. Cabe precisar que, se realizaron nuevas campañas en algunas de ellas.</a:t>
            </a:r>
          </a:p>
          <a:p>
            <a:pPr algn="just"/>
            <a:endParaRPr kumimoji="1" lang="es-MX" altLang="ja-JP" sz="1300" dirty="0"/>
          </a:p>
          <a:p>
            <a:pPr algn="just"/>
            <a:r>
              <a:rPr kumimoji="1" lang="es-MX" altLang="ja-JP" sz="1300" dirty="0"/>
              <a:t>Así mismo, se atendió a más de 7,500 personas y por descarte se diagnosticó entre 5 y 6 pacientes</a:t>
            </a:r>
            <a:r>
              <a:rPr lang="es-ES" sz="1300" dirty="0"/>
              <a:t> con Esclerosis Múltiple.</a:t>
            </a:r>
            <a:endParaRPr kumimoji="1" lang="es-MX" altLang="ja-JP" sz="1300" dirty="0"/>
          </a:p>
          <a:p>
            <a:pPr algn="ctr"/>
            <a:endParaRPr kumimoji="1" lang="es-MX" altLang="ja-JP" sz="1300" dirty="0"/>
          </a:p>
          <a:p>
            <a:pPr algn="ctr"/>
            <a:endParaRPr kumimoji="1" lang="es-MX" altLang="ja-JP" sz="1300" dirty="0"/>
          </a:p>
        </p:txBody>
      </p:sp>
      <p:sp>
        <p:nvSpPr>
          <p:cNvPr id="29" name="テキスト プレースホルダー 31">
            <a:extLst>
              <a:ext uri="{FF2B5EF4-FFF2-40B4-BE49-F238E27FC236}">
                <a16:creationId xmlns:a16="http://schemas.microsoft.com/office/drawing/2014/main" id="{B8812C02-9CEB-41FE-A19E-A1AE9AB9F401}"/>
              </a:ext>
            </a:extLst>
          </p:cNvPr>
          <p:cNvSpPr txBox="1">
            <a:spLocks/>
          </p:cNvSpPr>
          <p:nvPr/>
        </p:nvSpPr>
        <p:spPr>
          <a:xfrm>
            <a:off x="590223" y="2382268"/>
            <a:ext cx="2288000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ES" altLang="ja-JP" sz="1600" b="1" dirty="0">
                <a:solidFill>
                  <a:schemeClr val="accent2">
                    <a:lumMod val="50000"/>
                  </a:schemeClr>
                </a:solidFill>
              </a:rPr>
              <a:t>CAMPAÑAS DE SALUD </a:t>
            </a:r>
          </a:p>
          <a:p>
            <a:pPr algn="ctr"/>
            <a:r>
              <a:rPr kumimoji="1" lang="es-ES" altLang="ja-JP" sz="1400" b="1" dirty="0">
                <a:solidFill>
                  <a:schemeClr val="accent2">
                    <a:lumMod val="50000"/>
                  </a:schemeClr>
                </a:solidFill>
              </a:rPr>
              <a:t>(Diagnóstico de la Esclerosis Múltiple</a:t>
            </a:r>
            <a:r>
              <a:rPr kumimoji="1" lang="es-ES" altLang="ja-JP" sz="12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kumimoji="1" lang="ja-JP" altLang="en-US" sz="1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2F67ECE-605F-4B78-B588-59AE3462633A}"/>
              </a:ext>
            </a:extLst>
          </p:cNvPr>
          <p:cNvGrpSpPr/>
          <p:nvPr/>
        </p:nvGrpSpPr>
        <p:grpSpPr>
          <a:xfrm>
            <a:off x="8746067" y="1"/>
            <a:ext cx="397933" cy="6858000"/>
            <a:chOff x="8746067" y="1"/>
            <a:chExt cx="397933" cy="6858000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FE000AE2-5D48-4026-A3CA-61E5ED21345D}"/>
                </a:ext>
              </a:extLst>
            </p:cNvPr>
            <p:cNvSpPr/>
            <p:nvPr/>
          </p:nvSpPr>
          <p:spPr>
            <a:xfrm>
              <a:off x="8746067" y="1"/>
              <a:ext cx="39793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3FFC1B39-080B-4472-AE7A-884ADFE95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49"/>
            <a:stretch/>
          </p:blipFill>
          <p:spPr>
            <a:xfrm rot="16200000">
              <a:off x="8042550" y="908372"/>
              <a:ext cx="1770576" cy="190897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E9EB7DC5-9EF8-41A0-AF61-022837F66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0" r="3888"/>
          <a:stretch/>
        </p:blipFill>
        <p:spPr>
          <a:xfrm>
            <a:off x="3863877" y="2109961"/>
            <a:ext cx="2287999" cy="169084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61E9BC-73E9-4A82-85C0-5680DEBCB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709" y="3537896"/>
            <a:ext cx="1949253" cy="1461940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AB3DBAB-ABEF-48F2-BC04-5BE19FDC54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78" t="18861" b="5042"/>
          <a:stretch/>
        </p:blipFill>
        <p:spPr>
          <a:xfrm>
            <a:off x="4269423" y="4774241"/>
            <a:ext cx="2287999" cy="144969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2981FD4-EBB1-4DAE-BAAA-67A9885DF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3955" y="2399818"/>
            <a:ext cx="1776612" cy="1690844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B61B136-AD2C-4C9F-9CCE-B2CB72EAD2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0696" y="3575973"/>
            <a:ext cx="1890588" cy="1461940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F06470E-270B-47BC-BAB1-72ED0AE91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7685" y="4746850"/>
            <a:ext cx="1914316" cy="1324499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34E86BFF-627B-47B0-8CC1-3B396BCA8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0"/>
          <a:stretch/>
        </p:blipFill>
        <p:spPr>
          <a:xfrm>
            <a:off x="7816780" y="5998758"/>
            <a:ext cx="1244737" cy="8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02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36">
            <a:extLst>
              <a:ext uri="{FF2B5EF4-FFF2-40B4-BE49-F238E27FC236}">
                <a16:creationId xmlns:a16="http://schemas.microsoft.com/office/drawing/2014/main" id="{DF7F6E06-E79C-4ED3-B078-C53011E37379}"/>
              </a:ext>
            </a:extLst>
          </p:cNvPr>
          <p:cNvSpPr txBox="1"/>
          <p:nvPr/>
        </p:nvSpPr>
        <p:spPr>
          <a:xfrm>
            <a:off x="0" y="1509217"/>
            <a:ext cx="9143998" cy="5632311"/>
          </a:xfrm>
          <a:prstGeom prst="rect">
            <a:avLst/>
          </a:prstGeom>
          <a:solidFill>
            <a:srgbClr val="FFE1E1"/>
          </a:solidFill>
        </p:spPr>
        <p:txBody>
          <a:bodyPr wrap="square" rtlCol="0">
            <a:spAutoFit/>
          </a:bodyPr>
          <a:lstStyle/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34"/>
          </p:nvPr>
        </p:nvSpPr>
        <p:spPr>
          <a:xfrm>
            <a:off x="4374061" y="5225008"/>
            <a:ext cx="1456730" cy="315392"/>
          </a:xfrm>
        </p:spPr>
      </p:sp>
      <p:sp>
        <p:nvSpPr>
          <p:cNvPr id="25" name="タイトル 24"/>
          <p:cNvSpPr>
            <a:spLocks noGrp="1"/>
          </p:cNvSpPr>
          <p:nvPr>
            <p:ph type="title"/>
          </p:nvPr>
        </p:nvSpPr>
        <p:spPr>
          <a:xfrm>
            <a:off x="272415" y="484954"/>
            <a:ext cx="7886700" cy="405575"/>
          </a:xfrm>
        </p:spPr>
        <p:txBody>
          <a:bodyPr>
            <a:noAutofit/>
          </a:bodyPr>
          <a:lstStyle/>
          <a:p>
            <a:r>
              <a:rPr lang="es-PE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Artifakt Element Book" panose="020B0503050000020004" pitchFamily="34" charset="0"/>
              </a:rPr>
              <a:t>AYUDA DIRECTA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33"/>
          </p:nvPr>
        </p:nvSpPr>
        <p:spPr>
          <a:xfrm>
            <a:off x="911056" y="5096907"/>
            <a:ext cx="1607355" cy="361859"/>
          </a:xfrm>
        </p:spPr>
      </p:sp>
      <p:sp>
        <p:nvSpPr>
          <p:cNvPr id="12" name="図プレースホルダー 11"/>
          <p:cNvSpPr>
            <a:spLocks noGrp="1"/>
          </p:cNvSpPr>
          <p:nvPr>
            <p:ph type="pic" sz="quarter" idx="35"/>
          </p:nvPr>
        </p:nvSpPr>
        <p:spPr>
          <a:xfrm>
            <a:off x="6892472" y="5142006"/>
            <a:ext cx="1423350" cy="361859"/>
          </a:xfrm>
        </p:spPr>
      </p:sp>
      <p:sp>
        <p:nvSpPr>
          <p:cNvPr id="23" name="テキスト プレースホルダー 31">
            <a:extLst>
              <a:ext uri="{FF2B5EF4-FFF2-40B4-BE49-F238E27FC236}">
                <a16:creationId xmlns:a16="http://schemas.microsoft.com/office/drawing/2014/main" id="{B80545C8-4DC8-4DF0-9C21-803961A0CD77}"/>
              </a:ext>
            </a:extLst>
          </p:cNvPr>
          <p:cNvSpPr txBox="1">
            <a:spLocks/>
          </p:cNvSpPr>
          <p:nvPr/>
        </p:nvSpPr>
        <p:spPr>
          <a:xfrm>
            <a:off x="911056" y="5873755"/>
            <a:ext cx="1633919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MX" altLang="ja-JP" sz="1300" dirty="0"/>
              <a:t>+100 elementos o equipos entregados</a:t>
            </a:r>
          </a:p>
        </p:txBody>
      </p:sp>
      <p:sp>
        <p:nvSpPr>
          <p:cNvPr id="24" name="テキスト プレースホルダー 31">
            <a:extLst>
              <a:ext uri="{FF2B5EF4-FFF2-40B4-BE49-F238E27FC236}">
                <a16:creationId xmlns:a16="http://schemas.microsoft.com/office/drawing/2014/main" id="{8FE71328-1398-440E-8107-0C3A184B3D17}"/>
              </a:ext>
            </a:extLst>
          </p:cNvPr>
          <p:cNvSpPr txBox="1">
            <a:spLocks/>
          </p:cNvSpPr>
          <p:nvPr/>
        </p:nvSpPr>
        <p:spPr>
          <a:xfrm>
            <a:off x="4269864" y="5722945"/>
            <a:ext cx="1633919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MX" altLang="ja-JP" sz="1300" dirty="0"/>
              <a:t>21 nuevos voluntarios de la ciudad de Cajamarca, Cusco y Arequipa</a:t>
            </a:r>
          </a:p>
        </p:txBody>
      </p:sp>
      <p:sp>
        <p:nvSpPr>
          <p:cNvPr id="26" name="テキスト プレースホルダー 31">
            <a:extLst>
              <a:ext uri="{FF2B5EF4-FFF2-40B4-BE49-F238E27FC236}">
                <a16:creationId xmlns:a16="http://schemas.microsoft.com/office/drawing/2014/main" id="{C7E98B33-6C2F-410C-AECF-5370B68B0FA5}"/>
              </a:ext>
            </a:extLst>
          </p:cNvPr>
          <p:cNvSpPr txBox="1">
            <a:spLocks/>
          </p:cNvSpPr>
          <p:nvPr/>
        </p:nvSpPr>
        <p:spPr>
          <a:xfrm>
            <a:off x="6661638" y="5629387"/>
            <a:ext cx="1730701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MX" altLang="ja-JP" sz="1300" dirty="0"/>
              <a:t>140 beneficiados/as en jardinería, cerámica, gastronomía y cuidado personal</a:t>
            </a:r>
          </a:p>
        </p:txBody>
      </p:sp>
      <p:sp>
        <p:nvSpPr>
          <p:cNvPr id="29" name="テキスト プレースホルダー 31">
            <a:extLst>
              <a:ext uri="{FF2B5EF4-FFF2-40B4-BE49-F238E27FC236}">
                <a16:creationId xmlns:a16="http://schemas.microsoft.com/office/drawing/2014/main" id="{B8812C02-9CEB-41FE-A19E-A1AE9AB9F401}"/>
              </a:ext>
            </a:extLst>
          </p:cNvPr>
          <p:cNvSpPr txBox="1">
            <a:spLocks/>
          </p:cNvSpPr>
          <p:nvPr/>
        </p:nvSpPr>
        <p:spPr>
          <a:xfrm>
            <a:off x="579030" y="1748934"/>
            <a:ext cx="2122523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MX" altLang="ja-JP" sz="1400" b="1" dirty="0">
                <a:solidFill>
                  <a:schemeClr val="accent2">
                    <a:lumMod val="50000"/>
                  </a:schemeClr>
                </a:solidFill>
              </a:rPr>
              <a:t>APARATOS ORTOPÉDICOS Y GESTIÓN DE EXÁMENES</a:t>
            </a:r>
            <a:endParaRPr kumimoji="1" lang="ja-JP" altLang="en-US" sz="1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2F67ECE-605F-4B78-B588-59AE3462633A}"/>
              </a:ext>
            </a:extLst>
          </p:cNvPr>
          <p:cNvGrpSpPr/>
          <p:nvPr/>
        </p:nvGrpSpPr>
        <p:grpSpPr>
          <a:xfrm>
            <a:off x="8016822" y="1"/>
            <a:ext cx="1127178" cy="6858000"/>
            <a:chOff x="8016822" y="1"/>
            <a:chExt cx="1127178" cy="6858000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FE000AE2-5D48-4026-A3CA-61E5ED21345D}"/>
                </a:ext>
              </a:extLst>
            </p:cNvPr>
            <p:cNvSpPr/>
            <p:nvPr/>
          </p:nvSpPr>
          <p:spPr>
            <a:xfrm>
              <a:off x="8746067" y="1"/>
              <a:ext cx="39793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CA92EA8A-F4D9-4CD7-AF02-C1104DDC7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40"/>
            <a:stretch/>
          </p:blipFill>
          <p:spPr>
            <a:xfrm>
              <a:off x="8016822" y="6054980"/>
              <a:ext cx="996343" cy="684487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3FFC1B39-080B-4472-AE7A-884ADFE95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49"/>
            <a:stretch/>
          </p:blipFill>
          <p:spPr>
            <a:xfrm rot="16200000">
              <a:off x="8042550" y="908372"/>
              <a:ext cx="1770576" cy="190897"/>
            </a:xfrm>
            <a:prstGeom prst="rect">
              <a:avLst/>
            </a:prstGeom>
          </p:spPr>
        </p:pic>
      </p:grpSp>
      <p:sp>
        <p:nvSpPr>
          <p:cNvPr id="36" name="テキスト プレースホルダー 31">
            <a:extLst>
              <a:ext uri="{FF2B5EF4-FFF2-40B4-BE49-F238E27FC236}">
                <a16:creationId xmlns:a16="http://schemas.microsoft.com/office/drawing/2014/main" id="{99C70714-E05F-4EB0-B818-7182916F2A3D}"/>
              </a:ext>
            </a:extLst>
          </p:cNvPr>
          <p:cNvSpPr txBox="1">
            <a:spLocks/>
          </p:cNvSpPr>
          <p:nvPr/>
        </p:nvSpPr>
        <p:spPr>
          <a:xfrm>
            <a:off x="3752040" y="1745249"/>
            <a:ext cx="2000086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MX" altLang="ja-JP" sz="1400" b="1" dirty="0">
                <a:solidFill>
                  <a:schemeClr val="accent2">
                    <a:lumMod val="50000"/>
                  </a:schemeClr>
                </a:solidFill>
              </a:rPr>
              <a:t>SISTEMA DE VOLUNTARIADO</a:t>
            </a:r>
          </a:p>
        </p:txBody>
      </p:sp>
      <p:sp>
        <p:nvSpPr>
          <p:cNvPr id="39" name="テキスト プレースホルダー 31">
            <a:extLst>
              <a:ext uri="{FF2B5EF4-FFF2-40B4-BE49-F238E27FC236}">
                <a16:creationId xmlns:a16="http://schemas.microsoft.com/office/drawing/2014/main" id="{F2C983FD-E5EA-4F68-BE66-98C554BAB822}"/>
              </a:ext>
            </a:extLst>
          </p:cNvPr>
          <p:cNvSpPr txBox="1">
            <a:spLocks/>
          </p:cNvSpPr>
          <p:nvPr/>
        </p:nvSpPr>
        <p:spPr>
          <a:xfrm>
            <a:off x="6375342" y="1745249"/>
            <a:ext cx="1758509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MX" altLang="ja-JP" sz="1400" b="1" dirty="0">
                <a:solidFill>
                  <a:schemeClr val="accent2">
                    <a:lumMod val="50000"/>
                  </a:schemeClr>
                </a:solidFill>
              </a:rPr>
              <a:t>TALLERES TERAPEÚTICOS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D070D17A-5150-4932-96C0-732DE017BA26}"/>
              </a:ext>
            </a:extLst>
          </p:cNvPr>
          <p:cNvSpPr/>
          <p:nvPr/>
        </p:nvSpPr>
        <p:spPr>
          <a:xfrm>
            <a:off x="2649071" y="3976776"/>
            <a:ext cx="421817" cy="218706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44EDBB60-770D-470D-8283-74F30B30DB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327" t="18" r="10278" b="7266"/>
          <a:stretch/>
        </p:blipFill>
        <p:spPr>
          <a:xfrm>
            <a:off x="4016855" y="2565208"/>
            <a:ext cx="1813936" cy="287032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131D559D-D115-42A9-A72F-D93833CD6F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743" r="24557"/>
          <a:stretch/>
        </p:blipFill>
        <p:spPr>
          <a:xfrm>
            <a:off x="6506236" y="2688227"/>
            <a:ext cx="1758509" cy="274730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VID-20240815-WA0002">
            <a:hlinkClick r:id="" action="ppaction://media"/>
            <a:extLst>
              <a:ext uri="{FF2B5EF4-FFF2-40B4-BE49-F238E27FC236}">
                <a16:creationId xmlns:a16="http://schemas.microsoft.com/office/drawing/2014/main" id="{99CB73C3-C506-411D-AD70-7A0CB8FD1B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809" y="2565207"/>
            <a:ext cx="3092411" cy="291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38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4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9" grpId="0"/>
      <p:bldP spid="36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E9C9F905-D2C4-4503-81D1-B68A51EF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9"/>
          <a:stretch/>
        </p:blipFill>
        <p:spPr>
          <a:xfrm>
            <a:off x="476783" y="939386"/>
            <a:ext cx="2871443" cy="1770064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C333D18-7B95-4E1E-A27A-833B712F7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25226" r="15869" b="49"/>
          <a:stretch/>
        </p:blipFill>
        <p:spPr>
          <a:xfrm>
            <a:off x="5778210" y="3952986"/>
            <a:ext cx="2544411" cy="1711212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E2CAFE-C58A-468F-B89F-B8410CA51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7060" b="6604"/>
          <a:stretch/>
        </p:blipFill>
        <p:spPr>
          <a:xfrm>
            <a:off x="668889" y="2344825"/>
            <a:ext cx="2519034" cy="1812476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789D17F-07D3-4AAD-A93B-7954403C5F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3" r="2126"/>
          <a:stretch/>
        </p:blipFill>
        <p:spPr>
          <a:xfrm>
            <a:off x="802444" y="3883767"/>
            <a:ext cx="3257474" cy="179125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6101883-2AC5-4CF3-8A83-9B8F8F2F60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3" r="4613" b="6358"/>
          <a:stretch/>
        </p:blipFill>
        <p:spPr>
          <a:xfrm>
            <a:off x="2929334" y="1064878"/>
            <a:ext cx="2589393" cy="1711211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6EF2FDB-CFA1-48C5-98DE-08D4E71E00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t="18586" b="10224"/>
          <a:stretch/>
        </p:blipFill>
        <p:spPr>
          <a:xfrm>
            <a:off x="5389032" y="2318739"/>
            <a:ext cx="2610285" cy="162631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255FFA8-D2D1-4D2B-9D1F-2F6EEA79A0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47" y="2536323"/>
            <a:ext cx="2808169" cy="1874446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FFD39E3-7915-45D6-8C31-00095C4FA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04" y="933094"/>
            <a:ext cx="2610285" cy="164462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5DCA471-78F5-4FCC-9369-B63CB522DA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5204"/>
          <a:stretch/>
        </p:blipFill>
        <p:spPr>
          <a:xfrm>
            <a:off x="1102374" y="5030915"/>
            <a:ext cx="2695575" cy="162631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E279F12-33AC-4A86-B8BF-521055A2D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3957" r="14142" b="10024"/>
          <a:stretch/>
        </p:blipFill>
        <p:spPr>
          <a:xfrm>
            <a:off x="3496411" y="3928905"/>
            <a:ext cx="2848558" cy="1711211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4DE88B2-4093-4A6A-B027-E36A2E1995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96" t="9886" r="1592"/>
          <a:stretch/>
        </p:blipFill>
        <p:spPr>
          <a:xfrm>
            <a:off x="3802065" y="5151955"/>
            <a:ext cx="2469536" cy="1500089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CD18CE4-4020-4D95-B421-D23AA793943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2195" r="4889"/>
          <a:stretch/>
        </p:blipFill>
        <p:spPr>
          <a:xfrm>
            <a:off x="5996071" y="5058896"/>
            <a:ext cx="2171309" cy="1481311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55D3EB10-C260-4010-8B5B-6FB723FECF1F}"/>
              </a:ext>
            </a:extLst>
          </p:cNvPr>
          <p:cNvGrpSpPr/>
          <p:nvPr/>
        </p:nvGrpSpPr>
        <p:grpSpPr>
          <a:xfrm>
            <a:off x="7768428" y="1"/>
            <a:ext cx="1375572" cy="6858000"/>
            <a:chOff x="7768428" y="1"/>
            <a:chExt cx="1375572" cy="68580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94DC23F-A4D3-45ED-903D-A1F1807537FC}"/>
                </a:ext>
              </a:extLst>
            </p:cNvPr>
            <p:cNvSpPr/>
            <p:nvPr/>
          </p:nvSpPr>
          <p:spPr>
            <a:xfrm>
              <a:off x="8746067" y="1"/>
              <a:ext cx="39793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19AD989-2A76-41E1-A2E8-FA2A93302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40"/>
            <a:stretch/>
          </p:blipFill>
          <p:spPr>
            <a:xfrm>
              <a:off x="7768428" y="5884334"/>
              <a:ext cx="1244737" cy="855133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DB479D5-EEB4-45D5-A676-BC8CD06D8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49"/>
            <a:stretch/>
          </p:blipFill>
          <p:spPr>
            <a:xfrm rot="16200000">
              <a:off x="8042550" y="908372"/>
              <a:ext cx="1770576" cy="190897"/>
            </a:xfrm>
            <a:prstGeom prst="rect">
              <a:avLst/>
            </a:prstGeom>
          </p:spPr>
        </p:pic>
      </p:grpSp>
      <p:sp>
        <p:nvSpPr>
          <p:cNvPr id="37" name="タイトル 24">
            <a:extLst>
              <a:ext uri="{FF2B5EF4-FFF2-40B4-BE49-F238E27FC236}">
                <a16:creationId xmlns:a16="http://schemas.microsoft.com/office/drawing/2014/main" id="{D0FA13B8-2E4A-46D7-BAE7-E82094787424}"/>
              </a:ext>
            </a:extLst>
          </p:cNvPr>
          <p:cNvSpPr txBox="1">
            <a:spLocks/>
          </p:cNvSpPr>
          <p:nvPr/>
        </p:nvSpPr>
        <p:spPr>
          <a:xfrm>
            <a:off x="280680" y="234267"/>
            <a:ext cx="7886700" cy="4055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4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Artifakt Element Book" panose="020B0503050000020004" pitchFamily="34" charset="0"/>
              </a:rPr>
              <a:t>AYUDA DIRECTA</a:t>
            </a:r>
            <a:endParaRPr lang="es-PE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Artifakt Element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43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8"/>
          </p:nvPr>
        </p:nvSpPr>
        <p:spPr>
          <a:xfrm>
            <a:off x="2693319" y="1631421"/>
            <a:ext cx="1604217" cy="1762716"/>
          </a:xfrm>
          <a:solidFill>
            <a:srgbClr val="66CCFF">
              <a:alpha val="29020"/>
            </a:srgbClr>
          </a:solidFill>
        </p:spPr>
      </p:sp>
      <p:sp>
        <p:nvSpPr>
          <p:cNvPr id="14" name="テキスト プレースホルダー 13"/>
          <p:cNvSpPr>
            <a:spLocks noGrp="1"/>
          </p:cNvSpPr>
          <p:nvPr>
            <p:ph type="body" sz="quarter" idx="22"/>
          </p:nvPr>
        </p:nvSpPr>
        <p:spPr>
          <a:xfrm>
            <a:off x="848421" y="4780127"/>
            <a:ext cx="1695551" cy="924252"/>
          </a:xfrm>
        </p:spPr>
        <p:txBody>
          <a:bodyPr/>
          <a:lstStyle/>
          <a:p>
            <a:pPr marL="0" indent="0">
              <a:buNone/>
            </a:pPr>
            <a:r>
              <a:rPr kumimoji="1" lang="es-MX" altLang="ja-JP" sz="1250" dirty="0">
                <a:latin typeface="+mn-lt"/>
              </a:rPr>
              <a:t>Durante estos 17 años, se logró beneficiar a más de 10 000 profesionales de la salud y a más de 5 000 personas a nivel nacional 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3"/>
          </p:nvPr>
        </p:nvSpPr>
        <p:spPr>
          <a:xfrm>
            <a:off x="840825" y="4692642"/>
            <a:ext cx="1629845" cy="1756985"/>
          </a:xfrm>
          <a:solidFill>
            <a:srgbClr val="66CCFF">
              <a:alpha val="27843"/>
            </a:srgbClr>
          </a:solidFill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4"/>
          </p:nvPr>
        </p:nvSpPr>
        <p:spPr>
          <a:xfrm>
            <a:off x="2583501" y="1521389"/>
            <a:ext cx="1811152" cy="846016"/>
          </a:xfrm>
        </p:spPr>
        <p:txBody>
          <a:bodyPr/>
          <a:lstStyle/>
          <a:p>
            <a:pPr marL="0" indent="0">
              <a:buNone/>
            </a:pPr>
            <a:endParaRPr kumimoji="1" lang="es-MX" altLang="ja-JP" sz="1300" dirty="0">
              <a:latin typeface="+mn-lt"/>
            </a:endParaRPr>
          </a:p>
          <a:p>
            <a:pPr marL="0" indent="0">
              <a:buNone/>
            </a:pPr>
            <a:r>
              <a:rPr kumimoji="1" lang="es-MX" altLang="ja-JP" sz="1250" dirty="0">
                <a:latin typeface="+mn-lt"/>
              </a:rPr>
              <a:t>El 25 de mayo de 2023, presentación del cuento psicoeducativo denominado “La Bicicleta Naranja”, sobre la Esclerosis Múltiple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6"/>
          </p:nvPr>
        </p:nvSpPr>
        <p:spPr>
          <a:xfrm>
            <a:off x="6376883" y="1795748"/>
            <a:ext cx="1743484" cy="1397068"/>
          </a:xfrm>
        </p:spPr>
        <p:txBody>
          <a:bodyPr/>
          <a:lstStyle/>
          <a:p>
            <a:pPr marL="0" indent="0">
              <a:buNone/>
            </a:pPr>
            <a:r>
              <a:rPr kumimoji="1" lang="es-MX" altLang="ja-JP" sz="1250" dirty="0">
                <a:latin typeface="+mn-lt"/>
              </a:rPr>
              <a:t>Entidades públicas y privadas (FEPER, FISSAL, SUSALUD, MSIF, PECTRIMS, ULAPA, entre otros).</a:t>
            </a:r>
            <a:endParaRPr kumimoji="1" lang="ja-JP" altLang="en-US" sz="1250" dirty="0">
              <a:latin typeface="+mn-lt"/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7"/>
          </p:nvPr>
        </p:nvSpPr>
        <p:spPr>
          <a:xfrm>
            <a:off x="6410175" y="1633431"/>
            <a:ext cx="1611303" cy="1870261"/>
          </a:xfrm>
          <a:solidFill>
            <a:srgbClr val="66CCFF">
              <a:alpha val="27843"/>
            </a:srgbClr>
          </a:solidFill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8"/>
          </p:nvPr>
        </p:nvSpPr>
        <p:spPr>
          <a:xfrm>
            <a:off x="4490185" y="4263549"/>
            <a:ext cx="1825129" cy="963704"/>
          </a:xfrm>
        </p:spPr>
        <p:txBody>
          <a:bodyPr/>
          <a:lstStyle/>
          <a:p>
            <a:pPr marL="0" indent="0">
              <a:buNone/>
            </a:pPr>
            <a:r>
              <a:rPr kumimoji="1" lang="es-MX" altLang="ja-JP" sz="1200" dirty="0">
                <a:latin typeface="+mn-lt"/>
              </a:rPr>
              <a:t>El 28 y 29 de mayo de 2022; así como, el 23 y 24 de septiembre de 2023, participó en el reto </a:t>
            </a:r>
            <a:r>
              <a:rPr kumimoji="1" lang="es-MX" altLang="ja-JP" sz="1200" i="1" dirty="0">
                <a:latin typeface="+mn-lt"/>
              </a:rPr>
              <a:t>“INKANSABLES</a:t>
            </a:r>
            <a:r>
              <a:rPr kumimoji="1" lang="es-MX" altLang="ja-JP" sz="1200" dirty="0">
                <a:latin typeface="+mn-lt"/>
              </a:rPr>
              <a:t>”, a fin de recaudar fondos y visibilizar la EM a nivel </a:t>
            </a:r>
            <a:r>
              <a:rPr kumimoji="1" lang="es-MX" altLang="ja-JP" sz="1200" dirty="0"/>
              <a:t>nacional</a:t>
            </a: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9"/>
          </p:nvPr>
        </p:nvSpPr>
        <p:spPr>
          <a:xfrm>
            <a:off x="4564774" y="4232400"/>
            <a:ext cx="1629845" cy="2019705"/>
          </a:xfrm>
          <a:solidFill>
            <a:srgbClr val="66CCFF">
              <a:alpha val="29020"/>
            </a:srgbClr>
          </a:solidFill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29" name="テキスト プレースホルダー 31">
            <a:extLst>
              <a:ext uri="{FF2B5EF4-FFF2-40B4-BE49-F238E27FC236}">
                <a16:creationId xmlns:a16="http://schemas.microsoft.com/office/drawing/2014/main" id="{A7A71017-EED2-49CD-9D4F-57F65995EA19}"/>
              </a:ext>
            </a:extLst>
          </p:cNvPr>
          <p:cNvSpPr txBox="1">
            <a:spLocks/>
          </p:cNvSpPr>
          <p:nvPr/>
        </p:nvSpPr>
        <p:spPr>
          <a:xfrm>
            <a:off x="881655" y="1285779"/>
            <a:ext cx="1483834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ES" altLang="ja-JP" sz="1300" b="1" dirty="0">
                <a:solidFill>
                  <a:schemeClr val="accent2">
                    <a:lumMod val="50000"/>
                  </a:schemeClr>
                </a:solidFill>
              </a:rPr>
              <a:t>CHARLAS, CONVERSATORIOS Y SEMINARIOS</a:t>
            </a:r>
            <a:endParaRPr kumimoji="1" lang="ja-JP" altLang="en-US" sz="13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テキスト プレースホルダー 31">
            <a:extLst>
              <a:ext uri="{FF2B5EF4-FFF2-40B4-BE49-F238E27FC236}">
                <a16:creationId xmlns:a16="http://schemas.microsoft.com/office/drawing/2014/main" id="{0D1161CB-2FFC-4B28-B8B6-D2C15BF5CD65}"/>
              </a:ext>
            </a:extLst>
          </p:cNvPr>
          <p:cNvSpPr txBox="1">
            <a:spLocks/>
          </p:cNvSpPr>
          <p:nvPr/>
        </p:nvSpPr>
        <p:spPr>
          <a:xfrm>
            <a:off x="2767118" y="6118351"/>
            <a:ext cx="1483834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ES" altLang="ja-JP" sz="1300" b="1" dirty="0">
                <a:solidFill>
                  <a:schemeClr val="accent2">
                    <a:lumMod val="50000"/>
                  </a:schemeClr>
                </a:solidFill>
              </a:rPr>
              <a:t>EXPRESIONES NARRATIVAS</a:t>
            </a:r>
            <a:endParaRPr kumimoji="1" lang="ja-JP" altLang="en-US" sz="13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テキスト プレースホルダー 31">
            <a:extLst>
              <a:ext uri="{FF2B5EF4-FFF2-40B4-BE49-F238E27FC236}">
                <a16:creationId xmlns:a16="http://schemas.microsoft.com/office/drawing/2014/main" id="{B39C7359-AF61-4427-A226-253EB4FC4EBB}"/>
              </a:ext>
            </a:extLst>
          </p:cNvPr>
          <p:cNvSpPr txBox="1">
            <a:spLocks/>
          </p:cNvSpPr>
          <p:nvPr/>
        </p:nvSpPr>
        <p:spPr>
          <a:xfrm>
            <a:off x="4561821" y="1226554"/>
            <a:ext cx="1483834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ES" altLang="ja-JP" sz="1300" b="1" dirty="0">
                <a:solidFill>
                  <a:schemeClr val="accent2">
                    <a:lumMod val="50000"/>
                  </a:schemeClr>
                </a:solidFill>
              </a:rPr>
              <a:t>MARATONES Y CAMINATAS</a:t>
            </a:r>
            <a:endParaRPr kumimoji="1" lang="ja-JP" altLang="en-US" sz="13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テキスト プレースホルダー 31">
            <a:extLst>
              <a:ext uri="{FF2B5EF4-FFF2-40B4-BE49-F238E27FC236}">
                <a16:creationId xmlns:a16="http://schemas.microsoft.com/office/drawing/2014/main" id="{7E74FA1E-491B-4A33-868F-765262A0587B}"/>
              </a:ext>
            </a:extLst>
          </p:cNvPr>
          <p:cNvSpPr txBox="1">
            <a:spLocks/>
          </p:cNvSpPr>
          <p:nvPr/>
        </p:nvSpPr>
        <p:spPr>
          <a:xfrm>
            <a:off x="6376883" y="5979321"/>
            <a:ext cx="1483834" cy="66255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s-ES" altLang="ja-JP" sz="1300" b="1" dirty="0">
                <a:solidFill>
                  <a:schemeClr val="accent2">
                    <a:lumMod val="50000"/>
                  </a:schemeClr>
                </a:solidFill>
              </a:rPr>
              <a:t>ALIADOS ESTRATÉGICOS</a:t>
            </a:r>
            <a:endParaRPr kumimoji="1" lang="ja-JP" altLang="en-US" sz="13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E99DBE13-397B-42FB-8010-7325C069310B}"/>
              </a:ext>
            </a:extLst>
          </p:cNvPr>
          <p:cNvGrpSpPr/>
          <p:nvPr/>
        </p:nvGrpSpPr>
        <p:grpSpPr>
          <a:xfrm>
            <a:off x="8778798" y="0"/>
            <a:ext cx="397933" cy="6858000"/>
            <a:chOff x="8746067" y="1"/>
            <a:chExt cx="397933" cy="6858000"/>
          </a:xfrm>
        </p:grpSpPr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054D6C78-04DA-4530-AFDE-BE5C8F3347ED}"/>
                </a:ext>
              </a:extLst>
            </p:cNvPr>
            <p:cNvSpPr/>
            <p:nvPr/>
          </p:nvSpPr>
          <p:spPr>
            <a:xfrm>
              <a:off x="8746067" y="1"/>
              <a:ext cx="39793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0C9A202C-2C0F-4824-A5C4-5954291F6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49"/>
            <a:stretch/>
          </p:blipFill>
          <p:spPr>
            <a:xfrm rot="16200000">
              <a:off x="8042550" y="908372"/>
              <a:ext cx="1770576" cy="190897"/>
            </a:xfrm>
            <a:prstGeom prst="rect">
              <a:avLst/>
            </a:prstGeom>
          </p:spPr>
        </p:pic>
      </p:grpSp>
      <p:pic>
        <p:nvPicPr>
          <p:cNvPr id="48" name="Marcador de posición de imagen 47">
            <a:extLst>
              <a:ext uri="{FF2B5EF4-FFF2-40B4-BE49-F238E27FC236}">
                <a16:creationId xmlns:a16="http://schemas.microsoft.com/office/drawing/2014/main" id="{7C8CDD02-0366-4B62-AC16-FB92818FCC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1007" t="7082" r="12770" b="6461"/>
          <a:stretch/>
        </p:blipFill>
        <p:spPr>
          <a:xfrm>
            <a:off x="2676677" y="3573667"/>
            <a:ext cx="1800156" cy="236819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6" name="Marcador de posición de imagen 65">
            <a:extLst>
              <a:ext uri="{FF2B5EF4-FFF2-40B4-BE49-F238E27FC236}">
                <a16:creationId xmlns:a16="http://schemas.microsoft.com/office/drawing/2014/main" id="{EA9D86BF-6CBA-4D08-AF58-CCC6ED7505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3438" t="23488" r="20675" b="13496"/>
          <a:stretch/>
        </p:blipFill>
        <p:spPr>
          <a:xfrm>
            <a:off x="4430892" y="1759305"/>
            <a:ext cx="1800225" cy="222401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pic>
      <p:sp>
        <p:nvSpPr>
          <p:cNvPr id="27" name="図プレースホルダー 26"/>
          <p:cNvSpPr>
            <a:spLocks noGrp="1"/>
          </p:cNvSpPr>
          <p:nvPr>
            <p:ph type="pic" sz="quarter" idx="35"/>
          </p:nvPr>
        </p:nvSpPr>
        <p:spPr>
          <a:xfrm rot="10800000">
            <a:off x="3377583" y="3452103"/>
            <a:ext cx="262903" cy="382576"/>
          </a:xfrm>
        </p:spPr>
      </p:sp>
      <p:sp>
        <p:nvSpPr>
          <p:cNvPr id="25" name="図プレースホルダー 24"/>
          <p:cNvSpPr>
            <a:spLocks noGrp="1"/>
          </p:cNvSpPr>
          <p:nvPr>
            <p:ph type="pic" sz="quarter" idx="33"/>
          </p:nvPr>
        </p:nvSpPr>
        <p:spPr>
          <a:xfrm>
            <a:off x="5182971" y="3716726"/>
            <a:ext cx="284871" cy="382576"/>
          </a:xfrm>
          <a:prstGeom prst="triangle">
            <a:avLst>
              <a:gd name="adj" fmla="val 50000"/>
            </a:avLst>
          </a:prstGeom>
        </p:spPr>
      </p:sp>
      <p:sp>
        <p:nvSpPr>
          <p:cNvPr id="67" name="タイトル 24">
            <a:extLst>
              <a:ext uri="{FF2B5EF4-FFF2-40B4-BE49-F238E27FC236}">
                <a16:creationId xmlns:a16="http://schemas.microsoft.com/office/drawing/2014/main" id="{69B9E399-6E25-48F4-A965-6394BEACB200}"/>
              </a:ext>
            </a:extLst>
          </p:cNvPr>
          <p:cNvSpPr txBox="1">
            <a:spLocks/>
          </p:cNvSpPr>
          <p:nvPr/>
        </p:nvSpPr>
        <p:spPr>
          <a:xfrm>
            <a:off x="618197" y="552793"/>
            <a:ext cx="6442815" cy="4055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3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Artifakt Element Book" panose="020B0503050000020004" pitchFamily="34" charset="0"/>
              </a:rPr>
              <a:t>EDUCACIÓN Y CONCIENTIZACIÓN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A044A7EB-D768-492A-A8AB-137D20DFC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0"/>
          <a:stretch/>
        </p:blipFill>
        <p:spPr>
          <a:xfrm>
            <a:off x="7835612" y="5704379"/>
            <a:ext cx="1244737" cy="855133"/>
          </a:xfrm>
          <a:prstGeom prst="rect">
            <a:avLst/>
          </a:prstGeom>
        </p:spPr>
      </p:pic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35ABBEB4-6E77-45E4-9699-7822973918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6" t="526" r="12567" b="-526"/>
          <a:stretch/>
        </p:blipFill>
        <p:spPr>
          <a:xfrm>
            <a:off x="777191" y="2037896"/>
            <a:ext cx="1800156" cy="23440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32"/>
          </p:nvPr>
        </p:nvSpPr>
        <p:spPr>
          <a:xfrm>
            <a:off x="1640307" y="4127572"/>
            <a:ext cx="260358" cy="382576"/>
          </a:xfrm>
        </p:spPr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F15ECB61-4B12-4C75-A4F4-F86025C5F5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/>
          <a:srcRect l="17484" t="13696" r="5484" b="10934"/>
          <a:stretch/>
        </p:blipFill>
        <p:spPr>
          <a:xfrm>
            <a:off x="6361075" y="3676161"/>
            <a:ext cx="1709505" cy="21632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" name="図プレースホルダー 27"/>
          <p:cNvSpPr>
            <a:spLocks noGrp="1"/>
          </p:cNvSpPr>
          <p:nvPr>
            <p:ph type="pic" sz="quarter" idx="36"/>
          </p:nvPr>
        </p:nvSpPr>
        <p:spPr>
          <a:xfrm rot="10800000">
            <a:off x="6918577" y="3573667"/>
            <a:ext cx="284871" cy="382576"/>
          </a:xfrm>
        </p:spPr>
      </p:sp>
    </p:spTree>
    <p:extLst>
      <p:ext uri="{BB962C8B-B14F-4D97-AF65-F5344CB8AC3E}">
        <p14:creationId xmlns:p14="http://schemas.microsoft.com/office/powerpoint/2010/main" val="170694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12B9255-1239-425D-B5D8-707962A72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1" y="948516"/>
            <a:ext cx="2766457" cy="2079896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36C8747-B4C8-4B0E-871B-4B2B22D3B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7" y="2800717"/>
            <a:ext cx="2676179" cy="1898434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A60FC1D-5E99-4D4D-94E1-70C3328FF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98" y="1357036"/>
            <a:ext cx="2465225" cy="2292330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CA31CB2-9DCD-4733-AF72-622D1F2FA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8" y="4336155"/>
            <a:ext cx="2611246" cy="224321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31D6796-3AFC-46F6-A425-D714B19650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16807" r="2717" b="5461"/>
          <a:stretch/>
        </p:blipFill>
        <p:spPr>
          <a:xfrm>
            <a:off x="4990764" y="938627"/>
            <a:ext cx="2940918" cy="1844236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FD58F55A-BCB8-4352-8E51-FA5AB6BC6079}"/>
              </a:ext>
            </a:extLst>
          </p:cNvPr>
          <p:cNvGrpSpPr/>
          <p:nvPr/>
        </p:nvGrpSpPr>
        <p:grpSpPr>
          <a:xfrm>
            <a:off x="8778798" y="0"/>
            <a:ext cx="397933" cy="6858000"/>
            <a:chOff x="8746067" y="1"/>
            <a:chExt cx="397933" cy="6858000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02BC192-C61A-4428-9FB8-A0B8F143B0CA}"/>
                </a:ext>
              </a:extLst>
            </p:cNvPr>
            <p:cNvSpPr/>
            <p:nvPr/>
          </p:nvSpPr>
          <p:spPr>
            <a:xfrm>
              <a:off x="8746067" y="1"/>
              <a:ext cx="39793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2E09AC04-BD70-444B-843A-F5C1CF41E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49"/>
            <a:stretch/>
          </p:blipFill>
          <p:spPr>
            <a:xfrm rot="16200000">
              <a:off x="8042550" y="908372"/>
              <a:ext cx="1770576" cy="190897"/>
            </a:xfrm>
            <a:prstGeom prst="rect">
              <a:avLst/>
            </a:prstGeom>
          </p:spPr>
        </p:pic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E2E1CEA9-DC00-42D5-A8C9-C11BB64EC3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0"/>
          <a:stretch/>
        </p:blipFill>
        <p:spPr>
          <a:xfrm>
            <a:off x="8036718" y="6061437"/>
            <a:ext cx="1021077" cy="701479"/>
          </a:xfrm>
          <a:prstGeom prst="rect">
            <a:avLst/>
          </a:prstGeom>
        </p:spPr>
      </p:pic>
      <p:sp>
        <p:nvSpPr>
          <p:cNvPr id="24" name="タイトル 24">
            <a:extLst>
              <a:ext uri="{FF2B5EF4-FFF2-40B4-BE49-F238E27FC236}">
                <a16:creationId xmlns:a16="http://schemas.microsoft.com/office/drawing/2014/main" id="{67B62F86-A745-4991-A9EC-B951A10857B6}"/>
              </a:ext>
            </a:extLst>
          </p:cNvPr>
          <p:cNvSpPr txBox="1">
            <a:spLocks/>
          </p:cNvSpPr>
          <p:nvPr/>
        </p:nvSpPr>
        <p:spPr>
          <a:xfrm>
            <a:off x="314027" y="291874"/>
            <a:ext cx="6442815" cy="4055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3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Artifakt Element Book" panose="020B0503050000020004" pitchFamily="34" charset="0"/>
              </a:rPr>
              <a:t>EDUCACIÓN Y CONCIENTIZACIÓN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597D2CE-BC49-4429-B880-A61A0DD49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07" y="3236329"/>
            <a:ext cx="2724103" cy="272417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47E2BB8-EBEB-4CBF-B50F-109F6AFD66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9" y="3928418"/>
            <a:ext cx="2129479" cy="2650952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625FEB-81E5-4B03-A897-31D4E28AEC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8" b="5631"/>
          <a:stretch/>
        </p:blipFill>
        <p:spPr>
          <a:xfrm>
            <a:off x="5255503" y="2389052"/>
            <a:ext cx="2676179" cy="2079896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DED497E-FD20-4E59-8D57-4D702C403B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26" y="4085375"/>
            <a:ext cx="2230245" cy="2337038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9266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099BCB0-CC0F-43E6-847D-9A5675E42086}"/>
              </a:ext>
            </a:extLst>
          </p:cNvPr>
          <p:cNvSpPr txBox="1"/>
          <p:nvPr/>
        </p:nvSpPr>
        <p:spPr>
          <a:xfrm>
            <a:off x="152047" y="389114"/>
            <a:ext cx="644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Artifakt Element Book" panose="020B0503050000020004" pitchFamily="34" charset="0"/>
              </a:rPr>
              <a:t>I</a:t>
            </a:r>
            <a:r>
              <a:rPr lang="es-PE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Artifakt Element Book" panose="020B0503050000020004" pitchFamily="34" charset="0"/>
              </a:rPr>
              <a:t>NCIDENCIA POLÍTICA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5D3EB10-C260-4010-8B5B-6FB723FECF1F}"/>
              </a:ext>
            </a:extLst>
          </p:cNvPr>
          <p:cNvGrpSpPr/>
          <p:nvPr/>
        </p:nvGrpSpPr>
        <p:grpSpPr>
          <a:xfrm>
            <a:off x="8200407" y="1"/>
            <a:ext cx="943593" cy="6858000"/>
            <a:chOff x="8200407" y="1"/>
            <a:chExt cx="943593" cy="68580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94DC23F-A4D3-45ED-903D-A1F1807537FC}"/>
                </a:ext>
              </a:extLst>
            </p:cNvPr>
            <p:cNvSpPr/>
            <p:nvPr/>
          </p:nvSpPr>
          <p:spPr>
            <a:xfrm>
              <a:off x="8746067" y="1"/>
              <a:ext cx="397933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19AD989-2A76-41E1-A2E8-FA2A93302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40"/>
            <a:stretch/>
          </p:blipFill>
          <p:spPr>
            <a:xfrm>
              <a:off x="8200407" y="6148250"/>
              <a:ext cx="860578" cy="59121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DB479D5-EEB4-45D5-A676-BC8CD06D8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49"/>
            <a:stretch/>
          </p:blipFill>
          <p:spPr>
            <a:xfrm rot="16200000">
              <a:off x="8042550" y="908372"/>
              <a:ext cx="1770576" cy="190897"/>
            </a:xfrm>
            <a:prstGeom prst="rect">
              <a:avLst/>
            </a:prstGeom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27006E1-0787-400B-A206-4C95B6A6032E}"/>
              </a:ext>
            </a:extLst>
          </p:cNvPr>
          <p:cNvSpPr txBox="1"/>
          <p:nvPr/>
        </p:nvSpPr>
        <p:spPr>
          <a:xfrm>
            <a:off x="3505908" y="4957596"/>
            <a:ext cx="463856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50" dirty="0"/>
              <a:t>En los últimos dos (2) años, se vienen realizando gestiones para desarrollar mesas de trabajo conjunto con el Director Ejecutivo de la Dirección de prevención y control de enfermedades raras no transmisibles, raras y enfermedades huérfanas; así como, con el Viceministro de salud pública, a fin de tratar temas como la escasez de medicamentos en los hospitales y realizar una actualización de la Resolución Ministerial N.°1004-2020/MINSA, que aprueba la Guía Técnica: </a:t>
            </a:r>
            <a:r>
              <a:rPr lang="es-MX" sz="1250" i="1" dirty="0"/>
              <a:t>“Guía de práctica clínica para el diagnóstico y tratamiento de la esclerosis múltiple en el segundo y tercer nivel de atención”.</a:t>
            </a:r>
            <a:endParaRPr lang="es-PE" sz="1250" i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4359B3D-0998-4E6C-BBE0-516704D35080}"/>
              </a:ext>
            </a:extLst>
          </p:cNvPr>
          <p:cNvSpPr txBox="1"/>
          <p:nvPr/>
        </p:nvSpPr>
        <p:spPr>
          <a:xfrm>
            <a:off x="3679852" y="864168"/>
            <a:ext cx="48354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300" dirty="0"/>
              <a:t>Desde su fundación, se logró liderar procesos para impulsar la aprobación de:</a:t>
            </a:r>
          </a:p>
          <a:p>
            <a:pPr algn="just"/>
            <a:endParaRPr lang="es-MX" sz="800" dirty="0"/>
          </a:p>
          <a:p>
            <a:pPr marL="285750" indent="-198438" algn="just">
              <a:buFont typeface="Arial" panose="020B0604020202020204" pitchFamily="34" charset="0"/>
              <a:buChar char="•"/>
            </a:pPr>
            <a:r>
              <a:rPr lang="es-MX" sz="1300" dirty="0"/>
              <a:t>Ley N.°29698, </a:t>
            </a:r>
            <a:r>
              <a:rPr lang="es-MX" sz="1300" i="1" dirty="0"/>
              <a:t>“Ley que declara de Interés Nacional y preferente atención el tratamiento de personas que padecen enfermedades raras o huérfanas”</a:t>
            </a:r>
            <a:r>
              <a:rPr lang="es-MX" sz="1300" dirty="0"/>
              <a:t>.</a:t>
            </a:r>
          </a:p>
          <a:p>
            <a:pPr marL="87312" algn="just"/>
            <a:endParaRPr lang="es-MX" sz="700" dirty="0"/>
          </a:p>
          <a:p>
            <a:pPr marL="285750" indent="-198438" algn="just">
              <a:buFont typeface="Arial" panose="020B0604020202020204" pitchFamily="34" charset="0"/>
              <a:buChar char="•"/>
            </a:pPr>
            <a:r>
              <a:rPr lang="es-MX" sz="1300" dirty="0"/>
              <a:t>Decreto Supremo N.°004-2019-SA, que aprueba el Reglamento de la Ley N° 29698, </a:t>
            </a:r>
            <a:r>
              <a:rPr lang="es-MX" sz="1300" i="1" dirty="0"/>
              <a:t>“Ley que declara de Interés Nacional y Preferente Atención el Tratamiento de personas que padecen Enfermedades Raras o Huérfanas”.</a:t>
            </a:r>
          </a:p>
          <a:p>
            <a:pPr marL="285750" indent="-198438" algn="just">
              <a:buFont typeface="Arial" panose="020B0604020202020204" pitchFamily="34" charset="0"/>
              <a:buChar char="•"/>
            </a:pPr>
            <a:endParaRPr lang="es-MX" sz="700" dirty="0"/>
          </a:p>
          <a:p>
            <a:pPr marL="285750" indent="-198438" algn="just">
              <a:buFont typeface="Arial" panose="020B0604020202020204" pitchFamily="34" charset="0"/>
              <a:buChar char="•"/>
            </a:pPr>
            <a:r>
              <a:rPr lang="es-MX" sz="1300" dirty="0"/>
              <a:t>Resolución Ministerial N.°1004-2020/MINSA, que aprueba la </a:t>
            </a:r>
            <a:r>
              <a:rPr lang="es-MX" sz="1300" i="1" dirty="0"/>
              <a:t>“Guía de práctica clínica para el diagnóstico y tratamiento de la esclerosis múltiple en el segundo y tercer nivel de atención”.</a:t>
            </a:r>
          </a:p>
          <a:p>
            <a:pPr marL="87312" algn="just"/>
            <a:endParaRPr lang="es-MX" sz="800" i="1" dirty="0"/>
          </a:p>
          <a:p>
            <a:pPr marL="285750" indent="-198438" algn="just">
              <a:buFont typeface="Arial" panose="020B0604020202020204" pitchFamily="34" charset="0"/>
              <a:buChar char="•"/>
            </a:pPr>
            <a:r>
              <a:rPr lang="es-MX" sz="1300" dirty="0"/>
              <a:t>Manual de Terapias Físicas (en español y en quechua).</a:t>
            </a:r>
          </a:p>
          <a:p>
            <a:pPr marL="87312" algn="just"/>
            <a:endParaRPr lang="es-MX" sz="800" dirty="0"/>
          </a:p>
          <a:p>
            <a:pPr marL="285750" indent="-198438" algn="just">
              <a:buFont typeface="Arial" panose="020B0604020202020204" pitchFamily="34" charset="0"/>
              <a:buChar char="•"/>
            </a:pPr>
            <a:r>
              <a:rPr lang="es-MX" sz="1300" dirty="0"/>
              <a:t>Creación de la Federación Peruana de Enfermedades Raras – FEPER.</a:t>
            </a:r>
          </a:p>
          <a:p>
            <a:pPr marL="87312" algn="just"/>
            <a:endParaRPr lang="es-MX" sz="800" dirty="0"/>
          </a:p>
          <a:p>
            <a:pPr marL="285750" indent="-198438" algn="just">
              <a:buFont typeface="Arial" panose="020B0604020202020204" pitchFamily="34" charset="0"/>
              <a:buChar char="•"/>
            </a:pPr>
            <a:r>
              <a:rPr lang="es-MX" sz="1300" dirty="0"/>
              <a:t>Promoción del Banco de Sangre para Enfermedades Raras.</a:t>
            </a:r>
            <a:endParaRPr lang="es-PE" sz="13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ACCA342-C24F-4F55-AD54-8BB26E64B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9492" y="1211320"/>
            <a:ext cx="2137730" cy="22176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939E788-9D12-45ED-B239-60967429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096" y="1693861"/>
            <a:ext cx="1857183" cy="21371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3C22C16-8E4B-4A5F-B3A8-63C0A82CB85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7" b="15293"/>
          <a:stretch/>
        </p:blipFill>
        <p:spPr bwMode="auto">
          <a:xfrm>
            <a:off x="355927" y="2674252"/>
            <a:ext cx="1857183" cy="21371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BA97CD1-2625-45A4-84A2-182B619D41A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7" b="15293"/>
          <a:stretch/>
        </p:blipFill>
        <p:spPr bwMode="auto">
          <a:xfrm>
            <a:off x="1571052" y="2878280"/>
            <a:ext cx="1735304" cy="21371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0176BE-CEE8-4CD4-A197-045B4DC143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65" r="2267"/>
          <a:stretch/>
        </p:blipFill>
        <p:spPr>
          <a:xfrm>
            <a:off x="260207" y="3694559"/>
            <a:ext cx="1802533" cy="20787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FE49862-1908-49C2-B5FF-2C3E93716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163" y="4733916"/>
            <a:ext cx="2319311" cy="15696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57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adroTexto 45">
            <a:extLst>
              <a:ext uri="{FF2B5EF4-FFF2-40B4-BE49-F238E27FC236}">
                <a16:creationId xmlns:a16="http://schemas.microsoft.com/office/drawing/2014/main" id="{FB5A12A2-D955-45FF-A069-CCC2658AE10E}"/>
              </a:ext>
            </a:extLst>
          </p:cNvPr>
          <p:cNvSpPr txBox="1"/>
          <p:nvPr/>
        </p:nvSpPr>
        <p:spPr>
          <a:xfrm>
            <a:off x="16999" y="1132516"/>
            <a:ext cx="9143998" cy="6186309"/>
          </a:xfrm>
          <a:prstGeom prst="rect">
            <a:avLst/>
          </a:prstGeom>
          <a:solidFill>
            <a:srgbClr val="FFE1E1"/>
          </a:solidFill>
        </p:spPr>
        <p:txBody>
          <a:bodyPr wrap="square" rtlCol="0">
            <a:spAutoFit/>
          </a:bodyPr>
          <a:lstStyle/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9E54AA9C-407A-499F-98D3-E84DE3375B2F}"/>
              </a:ext>
            </a:extLst>
          </p:cNvPr>
          <p:cNvGrpSpPr>
            <a:grpSpLocks/>
          </p:cNvGrpSpPr>
          <p:nvPr/>
        </p:nvGrpSpPr>
        <p:grpSpPr bwMode="auto">
          <a:xfrm>
            <a:off x="-19118" y="6477303"/>
            <a:ext cx="9199427" cy="385763"/>
            <a:chOff x="0" y="0"/>
            <a:chExt cx="4816593" cy="203298"/>
          </a:xfrm>
        </p:grpSpPr>
        <p:sp>
          <p:nvSpPr>
            <p:cNvPr id="12331" name="Freeform 3">
              <a:extLst>
                <a:ext uri="{FF2B5EF4-FFF2-40B4-BE49-F238E27FC236}">
                  <a16:creationId xmlns:a16="http://schemas.microsoft.com/office/drawing/2014/main" id="{3978BCBF-A513-4081-84B9-AD668CAA7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816592" cy="203298"/>
            </a:xfrm>
            <a:custGeom>
              <a:avLst/>
              <a:gdLst>
                <a:gd name="T0" fmla="*/ 0 w 4816592"/>
                <a:gd name="T1" fmla="*/ 0 h 203298"/>
                <a:gd name="T2" fmla="*/ 4816592 w 4816592"/>
                <a:gd name="T3" fmla="*/ 0 h 203298"/>
                <a:gd name="T4" fmla="*/ 4816592 w 4816592"/>
                <a:gd name="T5" fmla="*/ 203298 h 203298"/>
                <a:gd name="T6" fmla="*/ 0 w 4816592"/>
                <a:gd name="T7" fmla="*/ 203298 h 203298"/>
                <a:gd name="T8" fmla="*/ 0 w 4816592"/>
                <a:gd name="T9" fmla="*/ 0 h 203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16592" h="203298">
                  <a:moveTo>
                    <a:pt x="0" y="0"/>
                  </a:moveTo>
                  <a:lnTo>
                    <a:pt x="4816592" y="0"/>
                  </a:lnTo>
                  <a:lnTo>
                    <a:pt x="4816592" y="203298"/>
                  </a:lnTo>
                  <a:lnTo>
                    <a:pt x="0" y="203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 sz="900"/>
            </a:p>
          </p:txBody>
        </p:sp>
        <p:sp>
          <p:nvSpPr>
            <p:cNvPr id="12332" name="TextBox 4">
              <a:extLst>
                <a:ext uri="{FF2B5EF4-FFF2-40B4-BE49-F238E27FC236}">
                  <a16:creationId xmlns:a16="http://schemas.microsoft.com/office/drawing/2014/main" id="{BCF2ECEF-D7AD-43A0-934C-C29038CAC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38100"/>
              <a:ext cx="4816593" cy="241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332"/>
                </a:lnSpc>
                <a:spcBef>
                  <a:spcPct val="0"/>
                </a:spcBef>
                <a:buNone/>
              </a:pPr>
              <a:endParaRPr lang="es-PE" altLang="es-PE" sz="90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17D4784-4D60-46E3-9183-8988BBACB095}"/>
              </a:ext>
            </a:extLst>
          </p:cNvPr>
          <p:cNvSpPr>
            <a:spLocks/>
          </p:cNvSpPr>
          <p:nvPr/>
        </p:nvSpPr>
        <p:spPr bwMode="auto">
          <a:xfrm rot="564704">
            <a:off x="2386807" y="4906169"/>
            <a:ext cx="804863" cy="807244"/>
          </a:xfrm>
          <a:custGeom>
            <a:avLst/>
            <a:gdLst>
              <a:gd name="T0" fmla="*/ 0 w 1609830"/>
              <a:gd name="T1" fmla="*/ 0 h 1614829"/>
              <a:gd name="T2" fmla="*/ 1609725 w 1609830"/>
              <a:gd name="T3" fmla="*/ 0 h 1614829"/>
              <a:gd name="T4" fmla="*/ 1609725 w 1609830"/>
              <a:gd name="T5" fmla="*/ 1614488 h 1614829"/>
              <a:gd name="T6" fmla="*/ 0 w 1609830"/>
              <a:gd name="T7" fmla="*/ 1614488 h 1614829"/>
              <a:gd name="T8" fmla="*/ 0 w 1609830"/>
              <a:gd name="T9" fmla="*/ 0 h 16148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9830" h="1614829">
                <a:moveTo>
                  <a:pt x="0" y="0"/>
                </a:moveTo>
                <a:lnTo>
                  <a:pt x="1609830" y="0"/>
                </a:lnTo>
                <a:lnTo>
                  <a:pt x="1609830" y="1614830"/>
                </a:lnTo>
                <a:lnTo>
                  <a:pt x="0" y="161483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6B16F5F-2103-443C-9FFB-FE55E9101024}"/>
              </a:ext>
            </a:extLst>
          </p:cNvPr>
          <p:cNvSpPr>
            <a:spLocks/>
          </p:cNvSpPr>
          <p:nvPr/>
        </p:nvSpPr>
        <p:spPr bwMode="auto">
          <a:xfrm rot="557022">
            <a:off x="2314714" y="4844258"/>
            <a:ext cx="927100" cy="1115219"/>
          </a:xfrm>
          <a:custGeom>
            <a:avLst/>
            <a:gdLst>
              <a:gd name="T0" fmla="*/ 0 w 1854658"/>
              <a:gd name="T1" fmla="*/ 0 h 2231168"/>
              <a:gd name="T2" fmla="*/ 1854200 w 1854658"/>
              <a:gd name="T3" fmla="*/ 0 h 2231168"/>
              <a:gd name="T4" fmla="*/ 1854200 w 1854658"/>
              <a:gd name="T5" fmla="*/ 2230438 h 2231168"/>
              <a:gd name="T6" fmla="*/ 0 w 1854658"/>
              <a:gd name="T7" fmla="*/ 2230438 h 2231168"/>
              <a:gd name="T8" fmla="*/ 0 w 1854658"/>
              <a:gd name="T9" fmla="*/ 0 h 223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4658" h="2231168">
                <a:moveTo>
                  <a:pt x="0" y="0"/>
                </a:moveTo>
                <a:lnTo>
                  <a:pt x="1854658" y="0"/>
                </a:lnTo>
                <a:lnTo>
                  <a:pt x="1854658" y="2231168"/>
                </a:lnTo>
                <a:lnTo>
                  <a:pt x="0" y="22311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5F05881-CFF4-4363-8A6C-6FA3F49A79C8}"/>
              </a:ext>
            </a:extLst>
          </p:cNvPr>
          <p:cNvSpPr>
            <a:spLocks/>
          </p:cNvSpPr>
          <p:nvPr/>
        </p:nvSpPr>
        <p:spPr bwMode="auto">
          <a:xfrm rot="293636">
            <a:off x="8295482" y="2016125"/>
            <a:ext cx="743744" cy="741363"/>
          </a:xfrm>
          <a:custGeom>
            <a:avLst/>
            <a:gdLst>
              <a:gd name="T0" fmla="*/ 0 w 1487304"/>
              <a:gd name="T1" fmla="*/ 0 h 1482030"/>
              <a:gd name="T2" fmla="*/ 1487487 w 1487304"/>
              <a:gd name="T3" fmla="*/ 0 h 1482030"/>
              <a:gd name="T4" fmla="*/ 1487487 w 1487304"/>
              <a:gd name="T5" fmla="*/ 1482725 h 1482030"/>
              <a:gd name="T6" fmla="*/ 0 w 1487304"/>
              <a:gd name="T7" fmla="*/ 1482725 h 1482030"/>
              <a:gd name="T8" fmla="*/ 0 w 1487304"/>
              <a:gd name="T9" fmla="*/ 0 h 14820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87304" h="1482030">
                <a:moveTo>
                  <a:pt x="0" y="0"/>
                </a:moveTo>
                <a:lnTo>
                  <a:pt x="1487304" y="0"/>
                </a:lnTo>
                <a:lnTo>
                  <a:pt x="1487304" y="1482030"/>
                </a:lnTo>
                <a:lnTo>
                  <a:pt x="0" y="148203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9ED0BFD-13F3-43C6-9658-4699073DC124}"/>
              </a:ext>
            </a:extLst>
          </p:cNvPr>
          <p:cNvSpPr>
            <a:spLocks/>
          </p:cNvSpPr>
          <p:nvPr/>
        </p:nvSpPr>
        <p:spPr bwMode="auto">
          <a:xfrm rot="342529">
            <a:off x="8227219" y="1950244"/>
            <a:ext cx="881063" cy="1059656"/>
          </a:xfrm>
          <a:custGeom>
            <a:avLst/>
            <a:gdLst>
              <a:gd name="T0" fmla="*/ 0 w 1761523"/>
              <a:gd name="T1" fmla="*/ 0 h 2119126"/>
              <a:gd name="T2" fmla="*/ 1762125 w 1761523"/>
              <a:gd name="T3" fmla="*/ 0 h 2119126"/>
              <a:gd name="T4" fmla="*/ 1762125 w 1761523"/>
              <a:gd name="T5" fmla="*/ 2119312 h 2119126"/>
              <a:gd name="T6" fmla="*/ 0 w 1761523"/>
              <a:gd name="T7" fmla="*/ 2119312 h 2119126"/>
              <a:gd name="T8" fmla="*/ 0 w 1761523"/>
              <a:gd name="T9" fmla="*/ 0 h 21191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61523" h="2119126">
                <a:moveTo>
                  <a:pt x="0" y="0"/>
                </a:moveTo>
                <a:lnTo>
                  <a:pt x="1761523" y="0"/>
                </a:lnTo>
                <a:lnTo>
                  <a:pt x="1761523" y="2119126"/>
                </a:lnTo>
                <a:lnTo>
                  <a:pt x="0" y="211912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F74257B-96D0-4975-8BCA-2EB9E776AF19}"/>
              </a:ext>
            </a:extLst>
          </p:cNvPr>
          <p:cNvSpPr>
            <a:spLocks/>
          </p:cNvSpPr>
          <p:nvPr/>
        </p:nvSpPr>
        <p:spPr bwMode="auto">
          <a:xfrm rot="20938223">
            <a:off x="8192294" y="3467100"/>
            <a:ext cx="758031" cy="746919"/>
          </a:xfrm>
          <a:custGeom>
            <a:avLst/>
            <a:gdLst>
              <a:gd name="T0" fmla="*/ 0 w 1517016"/>
              <a:gd name="T1" fmla="*/ 0 h 1493678"/>
              <a:gd name="T2" fmla="*/ 1516063 w 1517016"/>
              <a:gd name="T3" fmla="*/ 0 h 1493678"/>
              <a:gd name="T4" fmla="*/ 1516063 w 1517016"/>
              <a:gd name="T5" fmla="*/ 1493838 h 1493678"/>
              <a:gd name="T6" fmla="*/ 0 w 1517016"/>
              <a:gd name="T7" fmla="*/ 1493838 h 1493678"/>
              <a:gd name="T8" fmla="*/ 0 w 1517016"/>
              <a:gd name="T9" fmla="*/ 0 h 14936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17016" h="1493678">
                <a:moveTo>
                  <a:pt x="0" y="0"/>
                </a:moveTo>
                <a:lnTo>
                  <a:pt x="1517017" y="0"/>
                </a:lnTo>
                <a:lnTo>
                  <a:pt x="1517017" y="1493678"/>
                </a:lnTo>
                <a:lnTo>
                  <a:pt x="0" y="149367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2DCB150-7032-44AB-9747-DE6CD9649742}"/>
              </a:ext>
            </a:extLst>
          </p:cNvPr>
          <p:cNvSpPr txBox="1"/>
          <p:nvPr/>
        </p:nvSpPr>
        <p:spPr>
          <a:xfrm>
            <a:off x="1274470" y="2235854"/>
            <a:ext cx="6230923" cy="1234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ts val="2541"/>
              </a:lnSpc>
              <a:defRPr/>
            </a:pPr>
            <a:r>
              <a:rPr lang="en-US" sz="1100" dirty="0">
                <a:solidFill>
                  <a:srgbClr val="000000"/>
                </a:solidFill>
                <a:latin typeface="Varela Round"/>
              </a:rPr>
              <a:t>incapacidad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que limitó su movilidad de por vida y desde entonces su apoyo ha sido vital para enfrentar la enfermedad, con charlas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,             con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costos inalcanzables, pañales que son presupuesto aparte, un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a                 </a:t>
            </a:r>
          </a:p>
          <a:p>
            <a:pPr algn="just">
              <a:lnSpc>
                <a:spcPts val="2541"/>
              </a:lnSpc>
              <a:defRPr/>
            </a:pPr>
            <a:r>
              <a:rPr lang="es-PE" sz="1100" dirty="0">
                <a:solidFill>
                  <a:srgbClr val="000000"/>
                </a:solidFill>
                <a:latin typeface="Varela Round"/>
              </a:rPr>
              <a:t>clínica para mi hermana 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Gisela María, un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colchón anti escaras para mi hermano 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Oscar Raúl,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visitas y 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paseos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recreacionales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 que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valoramos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muchísimo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.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4C9EEA9-5113-47DF-BBD3-D3910F291E6A}"/>
              </a:ext>
            </a:extLst>
          </p:cNvPr>
          <p:cNvSpPr txBox="1"/>
          <p:nvPr/>
        </p:nvSpPr>
        <p:spPr>
          <a:xfrm>
            <a:off x="1271451" y="1503680"/>
            <a:ext cx="6903053" cy="5931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ts val="2541"/>
              </a:lnSpc>
              <a:defRPr/>
            </a:pPr>
            <a:r>
              <a:rPr lang="es-PE" sz="1100" dirty="0">
                <a:solidFill>
                  <a:srgbClr val="000000"/>
                </a:solidFill>
                <a:latin typeface="Varela Round"/>
              </a:rPr>
              <a:t>En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el 2003 conocí a la señora María Lourdes Rodríguez, presidenta de la Asociación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                                                    </a:t>
            </a:r>
          </a:p>
          <a:p>
            <a:pPr algn="just">
              <a:lnSpc>
                <a:spcPts val="2541"/>
              </a:lnSpc>
              <a:defRPr/>
            </a:pPr>
            <a:r>
              <a:rPr lang="en-US" sz="1100" dirty="0">
                <a:solidFill>
                  <a:srgbClr val="000000"/>
                </a:solidFill>
                <a:latin typeface="Varela Round"/>
              </a:rPr>
              <a:t>a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través de una publicación que salió en e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l                     , por lo que la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contacté al tener a mis hermanos 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con una 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86FA078-841C-4333-B381-716A5F470244}"/>
              </a:ext>
            </a:extLst>
          </p:cNvPr>
          <p:cNvSpPr>
            <a:spLocks/>
          </p:cNvSpPr>
          <p:nvPr/>
        </p:nvSpPr>
        <p:spPr bwMode="auto">
          <a:xfrm>
            <a:off x="3718560" y="1871192"/>
            <a:ext cx="548639" cy="299244"/>
          </a:xfrm>
          <a:custGeom>
            <a:avLst/>
            <a:gdLst>
              <a:gd name="T0" fmla="*/ 0 w 728148"/>
              <a:gd name="T1" fmla="*/ 0 h 599666"/>
              <a:gd name="T2" fmla="*/ 728661 w 728148"/>
              <a:gd name="T3" fmla="*/ 0 h 599666"/>
              <a:gd name="T4" fmla="*/ 728661 w 728148"/>
              <a:gd name="T5" fmla="*/ 598487 h 599666"/>
              <a:gd name="T6" fmla="*/ 0 w 728148"/>
              <a:gd name="T7" fmla="*/ 598487 h 599666"/>
              <a:gd name="T8" fmla="*/ 0 w 728148"/>
              <a:gd name="T9" fmla="*/ 0 h 5996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28148" h="599666">
                <a:moveTo>
                  <a:pt x="0" y="0"/>
                </a:moveTo>
                <a:lnTo>
                  <a:pt x="728147" y="0"/>
                </a:lnTo>
                <a:lnTo>
                  <a:pt x="728147" y="599666"/>
                </a:lnTo>
                <a:lnTo>
                  <a:pt x="0" y="59966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353B271-C81B-4C81-8A58-C170582226F0}"/>
              </a:ext>
            </a:extLst>
          </p:cNvPr>
          <p:cNvSpPr txBox="1"/>
          <p:nvPr/>
        </p:nvSpPr>
        <p:spPr>
          <a:xfrm>
            <a:off x="1284113" y="3700033"/>
            <a:ext cx="6669918" cy="277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ts val="2541"/>
              </a:lnSpc>
              <a:defRPr/>
            </a:pPr>
            <a:r>
              <a:rPr lang="en-US" sz="1100" dirty="0">
                <a:solidFill>
                  <a:srgbClr val="000000"/>
                </a:solidFill>
                <a:latin typeface="Varela Round"/>
              </a:rPr>
              <a:t>Durante la            ,        </a:t>
            </a:r>
            <a:r>
              <a:rPr lang="es-PE" sz="1100" dirty="0">
                <a:solidFill>
                  <a:srgbClr val="000000"/>
                </a:solidFill>
                <a:latin typeface="Varela Round"/>
              </a:rPr>
              <a:t>no nos abandonó, intercediendo con el Ministerio de Salud para que nos              </a:t>
            </a:r>
            <a:r>
              <a:rPr lang="en-US" sz="1100" dirty="0">
                <a:solidFill>
                  <a:srgbClr val="000000"/>
                </a:solidFill>
                <a:latin typeface="Varela Round"/>
              </a:rPr>
              <a:t>,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893CCF7-056F-422F-9A6E-F23EC3341785}"/>
              </a:ext>
            </a:extLst>
          </p:cNvPr>
          <p:cNvSpPr>
            <a:spLocks/>
          </p:cNvSpPr>
          <p:nvPr/>
        </p:nvSpPr>
        <p:spPr bwMode="auto">
          <a:xfrm>
            <a:off x="1869619" y="3652546"/>
            <a:ext cx="699409" cy="470694"/>
          </a:xfrm>
          <a:custGeom>
            <a:avLst/>
            <a:gdLst>
              <a:gd name="T0" fmla="*/ 0 w 940853"/>
              <a:gd name="T1" fmla="*/ 0 h 940853"/>
              <a:gd name="T2" fmla="*/ 941387 w 940853"/>
              <a:gd name="T3" fmla="*/ 0 h 940853"/>
              <a:gd name="T4" fmla="*/ 941387 w 940853"/>
              <a:gd name="T5" fmla="*/ 941388 h 940853"/>
              <a:gd name="T6" fmla="*/ 0 w 940853"/>
              <a:gd name="T7" fmla="*/ 941388 h 940853"/>
              <a:gd name="T8" fmla="*/ 0 w 940853"/>
              <a:gd name="T9" fmla="*/ 0 h 9408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40853" h="940853">
                <a:moveTo>
                  <a:pt x="0" y="0"/>
                </a:moveTo>
                <a:lnTo>
                  <a:pt x="940853" y="0"/>
                </a:lnTo>
                <a:lnTo>
                  <a:pt x="940853" y="940853"/>
                </a:lnTo>
                <a:lnTo>
                  <a:pt x="0" y="94085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349A6D8-519F-4D53-955D-5F5DC53119A0}"/>
              </a:ext>
            </a:extLst>
          </p:cNvPr>
          <p:cNvSpPr>
            <a:spLocks/>
          </p:cNvSpPr>
          <p:nvPr/>
        </p:nvSpPr>
        <p:spPr bwMode="auto">
          <a:xfrm>
            <a:off x="2733613" y="2643796"/>
            <a:ext cx="365919" cy="288131"/>
          </a:xfrm>
          <a:custGeom>
            <a:avLst/>
            <a:gdLst>
              <a:gd name="T0" fmla="*/ 0 w 732050"/>
              <a:gd name="T1" fmla="*/ 0 h 576585"/>
              <a:gd name="T2" fmla="*/ 731838 w 732050"/>
              <a:gd name="T3" fmla="*/ 0 h 576585"/>
              <a:gd name="T4" fmla="*/ 731838 w 732050"/>
              <a:gd name="T5" fmla="*/ 576262 h 576585"/>
              <a:gd name="T6" fmla="*/ 0 w 732050"/>
              <a:gd name="T7" fmla="*/ 576262 h 576585"/>
              <a:gd name="T8" fmla="*/ 0 w 732050"/>
              <a:gd name="T9" fmla="*/ 0 h 5765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2050" h="576585">
                <a:moveTo>
                  <a:pt x="0" y="0"/>
                </a:moveTo>
                <a:lnTo>
                  <a:pt x="732050" y="0"/>
                </a:lnTo>
                <a:lnTo>
                  <a:pt x="732050" y="576585"/>
                </a:lnTo>
                <a:lnTo>
                  <a:pt x="0" y="57658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BF2085E6-EA93-4978-AD94-DC30FDDD3C8E}"/>
              </a:ext>
            </a:extLst>
          </p:cNvPr>
          <p:cNvSpPr>
            <a:spLocks/>
          </p:cNvSpPr>
          <p:nvPr/>
        </p:nvSpPr>
        <p:spPr bwMode="auto">
          <a:xfrm>
            <a:off x="8242057" y="6087190"/>
            <a:ext cx="826294" cy="571500"/>
          </a:xfrm>
          <a:custGeom>
            <a:avLst/>
            <a:gdLst>
              <a:gd name="T0" fmla="*/ 0 w 1653786"/>
              <a:gd name="T1" fmla="*/ 0 h 1143553"/>
              <a:gd name="T2" fmla="*/ 1652588 w 1653786"/>
              <a:gd name="T3" fmla="*/ 0 h 1143553"/>
              <a:gd name="T4" fmla="*/ 1652588 w 1653786"/>
              <a:gd name="T5" fmla="*/ 1143001 h 1143553"/>
              <a:gd name="T6" fmla="*/ 0 w 1653786"/>
              <a:gd name="T7" fmla="*/ 1143001 h 1143553"/>
              <a:gd name="T8" fmla="*/ 0 w 1653786"/>
              <a:gd name="T9" fmla="*/ 0 h 11435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53786" h="1143553">
                <a:moveTo>
                  <a:pt x="0" y="0"/>
                </a:moveTo>
                <a:lnTo>
                  <a:pt x="1653786" y="0"/>
                </a:lnTo>
                <a:lnTo>
                  <a:pt x="1653786" y="1143554"/>
                </a:lnTo>
                <a:lnTo>
                  <a:pt x="0" y="114355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DADD1C7-9233-4FDA-A14D-816CC353ED17}"/>
              </a:ext>
            </a:extLst>
          </p:cNvPr>
          <p:cNvSpPr>
            <a:spLocks/>
          </p:cNvSpPr>
          <p:nvPr/>
        </p:nvSpPr>
        <p:spPr bwMode="auto">
          <a:xfrm>
            <a:off x="6013143" y="1611203"/>
            <a:ext cx="1492250" cy="161132"/>
          </a:xfrm>
          <a:custGeom>
            <a:avLst/>
            <a:gdLst>
              <a:gd name="T0" fmla="*/ 0 w 2984901"/>
              <a:gd name="T1" fmla="*/ 0 h 320984"/>
              <a:gd name="T2" fmla="*/ 2984500 w 2984901"/>
              <a:gd name="T3" fmla="*/ 0 h 320984"/>
              <a:gd name="T4" fmla="*/ 2984500 w 2984901"/>
              <a:gd name="T5" fmla="*/ 322263 h 320984"/>
              <a:gd name="T6" fmla="*/ 0 w 2984901"/>
              <a:gd name="T7" fmla="*/ 322263 h 320984"/>
              <a:gd name="T8" fmla="*/ 0 w 2984901"/>
              <a:gd name="T9" fmla="*/ 0 h 3209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4901" h="320984">
                <a:moveTo>
                  <a:pt x="0" y="0"/>
                </a:moveTo>
                <a:lnTo>
                  <a:pt x="2984901" y="0"/>
                </a:lnTo>
                <a:lnTo>
                  <a:pt x="2984901" y="320984"/>
                </a:lnTo>
                <a:lnTo>
                  <a:pt x="0" y="3209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89A8FE8-8C14-4151-BA8B-711539602A79}"/>
              </a:ext>
            </a:extLst>
          </p:cNvPr>
          <p:cNvSpPr>
            <a:spLocks/>
          </p:cNvSpPr>
          <p:nvPr/>
        </p:nvSpPr>
        <p:spPr bwMode="auto">
          <a:xfrm>
            <a:off x="6724334" y="3714625"/>
            <a:ext cx="615111" cy="313722"/>
          </a:xfrm>
          <a:custGeom>
            <a:avLst/>
            <a:gdLst>
              <a:gd name="T0" fmla="*/ 0 w 852318"/>
              <a:gd name="T1" fmla="*/ 0 h 728732"/>
              <a:gd name="T2" fmla="*/ 852488 w 852318"/>
              <a:gd name="T3" fmla="*/ 0 h 728732"/>
              <a:gd name="T4" fmla="*/ 852488 w 852318"/>
              <a:gd name="T5" fmla="*/ 728662 h 728732"/>
              <a:gd name="T6" fmla="*/ 0 w 852318"/>
              <a:gd name="T7" fmla="*/ 728662 h 728732"/>
              <a:gd name="T8" fmla="*/ 0 w 852318"/>
              <a:gd name="T9" fmla="*/ 0 h 7287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2318" h="728732">
                <a:moveTo>
                  <a:pt x="0" y="0"/>
                </a:moveTo>
                <a:lnTo>
                  <a:pt x="852318" y="0"/>
                </a:lnTo>
                <a:lnTo>
                  <a:pt x="852318" y="728732"/>
                </a:lnTo>
                <a:lnTo>
                  <a:pt x="0" y="72873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47CA1C83-A1DF-45A9-A26D-3C5518DFC5E0}"/>
              </a:ext>
            </a:extLst>
          </p:cNvPr>
          <p:cNvSpPr>
            <a:spLocks/>
          </p:cNvSpPr>
          <p:nvPr/>
        </p:nvSpPr>
        <p:spPr bwMode="auto">
          <a:xfrm>
            <a:off x="6919046" y="2626909"/>
            <a:ext cx="586347" cy="245269"/>
          </a:xfrm>
          <a:custGeom>
            <a:avLst/>
            <a:gdLst>
              <a:gd name="T0" fmla="*/ 0 w 890496"/>
              <a:gd name="T1" fmla="*/ 0 h 491568"/>
              <a:gd name="T2" fmla="*/ 890588 w 890496"/>
              <a:gd name="T3" fmla="*/ 0 h 491568"/>
              <a:gd name="T4" fmla="*/ 890588 w 890496"/>
              <a:gd name="T5" fmla="*/ 490537 h 491568"/>
              <a:gd name="T6" fmla="*/ 0 w 890496"/>
              <a:gd name="T7" fmla="*/ 490537 h 491568"/>
              <a:gd name="T8" fmla="*/ 0 w 890496"/>
              <a:gd name="T9" fmla="*/ 0 h 4915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0496" h="491568">
                <a:moveTo>
                  <a:pt x="0" y="0"/>
                </a:moveTo>
                <a:lnTo>
                  <a:pt x="890496" y="0"/>
                </a:lnTo>
                <a:lnTo>
                  <a:pt x="890496" y="491568"/>
                </a:lnTo>
                <a:lnTo>
                  <a:pt x="0" y="4915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C874DE0-F9E5-4456-946C-4BA203D8EB48}"/>
              </a:ext>
            </a:extLst>
          </p:cNvPr>
          <p:cNvSpPr>
            <a:spLocks/>
          </p:cNvSpPr>
          <p:nvPr/>
        </p:nvSpPr>
        <p:spPr bwMode="auto">
          <a:xfrm rot="520852">
            <a:off x="188119" y="2270919"/>
            <a:ext cx="808038" cy="816769"/>
          </a:xfrm>
          <a:custGeom>
            <a:avLst/>
            <a:gdLst>
              <a:gd name="T0" fmla="*/ 0 w 1616279"/>
              <a:gd name="T1" fmla="*/ 0 h 1633413"/>
              <a:gd name="T2" fmla="*/ 1616075 w 1616279"/>
              <a:gd name="T3" fmla="*/ 0 h 1633413"/>
              <a:gd name="T4" fmla="*/ 1616075 w 1616279"/>
              <a:gd name="T5" fmla="*/ 1633537 h 1633413"/>
              <a:gd name="T6" fmla="*/ 0 w 1616279"/>
              <a:gd name="T7" fmla="*/ 1633537 h 1633413"/>
              <a:gd name="T8" fmla="*/ 0 w 1616279"/>
              <a:gd name="T9" fmla="*/ 0 h 1633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16279" h="1633413">
                <a:moveTo>
                  <a:pt x="0" y="0"/>
                </a:moveTo>
                <a:lnTo>
                  <a:pt x="1616279" y="0"/>
                </a:lnTo>
                <a:lnTo>
                  <a:pt x="1616279" y="1633413"/>
                </a:lnTo>
                <a:lnTo>
                  <a:pt x="0" y="163341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6116E09-B2D6-419F-A14C-0BB02D6B1A1A}"/>
              </a:ext>
            </a:extLst>
          </p:cNvPr>
          <p:cNvSpPr>
            <a:spLocks/>
          </p:cNvSpPr>
          <p:nvPr/>
        </p:nvSpPr>
        <p:spPr bwMode="auto">
          <a:xfrm rot="21029729">
            <a:off x="281240" y="3650420"/>
            <a:ext cx="799306" cy="810419"/>
          </a:xfrm>
          <a:custGeom>
            <a:avLst/>
            <a:gdLst>
              <a:gd name="T0" fmla="*/ 0 w 1598490"/>
              <a:gd name="T1" fmla="*/ 0 h 1621490"/>
              <a:gd name="T2" fmla="*/ 1598612 w 1598490"/>
              <a:gd name="T3" fmla="*/ 0 h 1621490"/>
              <a:gd name="T4" fmla="*/ 1598612 w 1598490"/>
              <a:gd name="T5" fmla="*/ 1620837 h 1621490"/>
              <a:gd name="T6" fmla="*/ 0 w 1598490"/>
              <a:gd name="T7" fmla="*/ 1620837 h 1621490"/>
              <a:gd name="T8" fmla="*/ 0 w 1598490"/>
              <a:gd name="T9" fmla="*/ 0 h 16214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98490" h="1621490">
                <a:moveTo>
                  <a:pt x="0" y="0"/>
                </a:moveTo>
                <a:lnTo>
                  <a:pt x="1598490" y="0"/>
                </a:lnTo>
                <a:lnTo>
                  <a:pt x="1598490" y="1621489"/>
                </a:lnTo>
                <a:lnTo>
                  <a:pt x="0" y="162148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12252C1-D5BC-4090-9F01-3851320303F5}"/>
              </a:ext>
            </a:extLst>
          </p:cNvPr>
          <p:cNvSpPr>
            <a:spLocks/>
          </p:cNvSpPr>
          <p:nvPr/>
        </p:nvSpPr>
        <p:spPr bwMode="auto">
          <a:xfrm rot="21054900">
            <a:off x="237812" y="3568006"/>
            <a:ext cx="927894" cy="1116013"/>
          </a:xfrm>
          <a:custGeom>
            <a:avLst/>
            <a:gdLst>
              <a:gd name="T0" fmla="*/ 0 w 1854658"/>
              <a:gd name="T1" fmla="*/ 0 h 2231168"/>
              <a:gd name="T2" fmla="*/ 1855788 w 1854658"/>
              <a:gd name="T3" fmla="*/ 0 h 2231168"/>
              <a:gd name="T4" fmla="*/ 1855788 w 1854658"/>
              <a:gd name="T5" fmla="*/ 2232025 h 2231168"/>
              <a:gd name="T6" fmla="*/ 0 w 1854658"/>
              <a:gd name="T7" fmla="*/ 2232025 h 2231168"/>
              <a:gd name="T8" fmla="*/ 0 w 1854658"/>
              <a:gd name="T9" fmla="*/ 0 h 223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4658" h="2231168">
                <a:moveTo>
                  <a:pt x="0" y="0"/>
                </a:moveTo>
                <a:lnTo>
                  <a:pt x="1854658" y="0"/>
                </a:lnTo>
                <a:lnTo>
                  <a:pt x="1854658" y="2231168"/>
                </a:lnTo>
                <a:lnTo>
                  <a:pt x="0" y="22311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D4F0D205-C23F-4EFC-B3E4-4AAEDE78CA64}"/>
              </a:ext>
            </a:extLst>
          </p:cNvPr>
          <p:cNvSpPr>
            <a:spLocks/>
          </p:cNvSpPr>
          <p:nvPr/>
        </p:nvSpPr>
        <p:spPr bwMode="auto">
          <a:xfrm rot="21157606">
            <a:off x="5997349" y="4779536"/>
            <a:ext cx="871047" cy="852353"/>
          </a:xfrm>
          <a:custGeom>
            <a:avLst/>
            <a:gdLst>
              <a:gd name="T0" fmla="*/ 0 w 1565502"/>
              <a:gd name="T1" fmla="*/ 0 h 1560625"/>
              <a:gd name="T2" fmla="*/ 1566863 w 1565502"/>
              <a:gd name="T3" fmla="*/ 0 h 1560625"/>
              <a:gd name="T4" fmla="*/ 1566863 w 1565502"/>
              <a:gd name="T5" fmla="*/ 1560511 h 1560625"/>
              <a:gd name="T6" fmla="*/ 0 w 1565502"/>
              <a:gd name="T7" fmla="*/ 1560511 h 1560625"/>
              <a:gd name="T8" fmla="*/ 0 w 1565502"/>
              <a:gd name="T9" fmla="*/ 0 h 1560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5502" h="1560625">
                <a:moveTo>
                  <a:pt x="0" y="0"/>
                </a:moveTo>
                <a:lnTo>
                  <a:pt x="1565502" y="0"/>
                </a:lnTo>
                <a:lnTo>
                  <a:pt x="1565502" y="1560624"/>
                </a:lnTo>
                <a:lnTo>
                  <a:pt x="0" y="156062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CE9F0EC1-A07A-462B-9F3A-DCE821345EFA}"/>
              </a:ext>
            </a:extLst>
          </p:cNvPr>
          <p:cNvSpPr>
            <a:spLocks/>
          </p:cNvSpPr>
          <p:nvPr/>
        </p:nvSpPr>
        <p:spPr bwMode="auto">
          <a:xfrm rot="21134845">
            <a:off x="5983483" y="4696167"/>
            <a:ext cx="941839" cy="1174975"/>
          </a:xfrm>
          <a:custGeom>
            <a:avLst/>
            <a:gdLst>
              <a:gd name="T0" fmla="*/ 0 w 1761523"/>
              <a:gd name="T1" fmla="*/ 0 h 2119126"/>
              <a:gd name="T2" fmla="*/ 1760537 w 1761523"/>
              <a:gd name="T3" fmla="*/ 0 h 2119126"/>
              <a:gd name="T4" fmla="*/ 1760537 w 1761523"/>
              <a:gd name="T5" fmla="*/ 2265363 h 2119126"/>
              <a:gd name="T6" fmla="*/ 0 w 1761523"/>
              <a:gd name="T7" fmla="*/ 2265363 h 2119126"/>
              <a:gd name="T8" fmla="*/ 0 w 1761523"/>
              <a:gd name="T9" fmla="*/ 0 h 21191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61523" h="2119126">
                <a:moveTo>
                  <a:pt x="0" y="0"/>
                </a:moveTo>
                <a:lnTo>
                  <a:pt x="1761523" y="0"/>
                </a:lnTo>
                <a:lnTo>
                  <a:pt x="1761523" y="2119126"/>
                </a:lnTo>
                <a:lnTo>
                  <a:pt x="0" y="211912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F9DA8936-14F0-4060-B13C-EAC7FD6BECCA}"/>
              </a:ext>
            </a:extLst>
          </p:cNvPr>
          <p:cNvSpPr>
            <a:spLocks/>
          </p:cNvSpPr>
          <p:nvPr/>
        </p:nvSpPr>
        <p:spPr bwMode="auto">
          <a:xfrm rot="22197">
            <a:off x="4060032" y="4468019"/>
            <a:ext cx="802481" cy="808831"/>
          </a:xfrm>
          <a:custGeom>
            <a:avLst/>
            <a:gdLst>
              <a:gd name="T0" fmla="*/ 0 w 1605014"/>
              <a:gd name="T1" fmla="*/ 0 h 1617554"/>
              <a:gd name="T2" fmla="*/ 1604962 w 1605014"/>
              <a:gd name="T3" fmla="*/ 0 h 1617554"/>
              <a:gd name="T4" fmla="*/ 1604962 w 1605014"/>
              <a:gd name="T5" fmla="*/ 1617662 h 1617554"/>
              <a:gd name="T6" fmla="*/ 0 w 1605014"/>
              <a:gd name="T7" fmla="*/ 1617662 h 1617554"/>
              <a:gd name="T8" fmla="*/ 0 w 1605014"/>
              <a:gd name="T9" fmla="*/ 0 h 16175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5014" h="1617554">
                <a:moveTo>
                  <a:pt x="0" y="0"/>
                </a:moveTo>
                <a:lnTo>
                  <a:pt x="1605014" y="0"/>
                </a:lnTo>
                <a:lnTo>
                  <a:pt x="1605014" y="1617554"/>
                </a:lnTo>
                <a:lnTo>
                  <a:pt x="0" y="161755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EC2CA75-B6C2-4E10-809B-0DB27F13F303}"/>
              </a:ext>
            </a:extLst>
          </p:cNvPr>
          <p:cNvSpPr>
            <a:spLocks/>
          </p:cNvSpPr>
          <p:nvPr/>
        </p:nvSpPr>
        <p:spPr bwMode="auto">
          <a:xfrm rot="3603">
            <a:off x="3989388" y="4437857"/>
            <a:ext cx="927894" cy="1115219"/>
          </a:xfrm>
          <a:custGeom>
            <a:avLst/>
            <a:gdLst>
              <a:gd name="T0" fmla="*/ 0 w 1854658"/>
              <a:gd name="T1" fmla="*/ 0 h 2231168"/>
              <a:gd name="T2" fmla="*/ 1855788 w 1854658"/>
              <a:gd name="T3" fmla="*/ 0 h 2231168"/>
              <a:gd name="T4" fmla="*/ 1855788 w 1854658"/>
              <a:gd name="T5" fmla="*/ 2230437 h 2231168"/>
              <a:gd name="T6" fmla="*/ 0 w 1854658"/>
              <a:gd name="T7" fmla="*/ 2230437 h 2231168"/>
              <a:gd name="T8" fmla="*/ 0 w 1854658"/>
              <a:gd name="T9" fmla="*/ 0 h 223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4658" h="2231168">
                <a:moveTo>
                  <a:pt x="0" y="0"/>
                </a:moveTo>
                <a:lnTo>
                  <a:pt x="1854658" y="0"/>
                </a:lnTo>
                <a:lnTo>
                  <a:pt x="1854658" y="2231168"/>
                </a:lnTo>
                <a:lnTo>
                  <a:pt x="0" y="22311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A4789249-7B0E-40B9-BC4C-6ECF92545BF9}"/>
              </a:ext>
            </a:extLst>
          </p:cNvPr>
          <p:cNvSpPr>
            <a:spLocks/>
          </p:cNvSpPr>
          <p:nvPr/>
        </p:nvSpPr>
        <p:spPr bwMode="auto">
          <a:xfrm rot="587420">
            <a:off x="7881144" y="4854575"/>
            <a:ext cx="880269" cy="1058863"/>
          </a:xfrm>
          <a:custGeom>
            <a:avLst/>
            <a:gdLst>
              <a:gd name="T0" fmla="*/ 0 w 1761523"/>
              <a:gd name="T1" fmla="*/ 0 h 2119126"/>
              <a:gd name="T2" fmla="*/ 1760537 w 1761523"/>
              <a:gd name="T3" fmla="*/ 0 h 2119126"/>
              <a:gd name="T4" fmla="*/ 1760537 w 1761523"/>
              <a:gd name="T5" fmla="*/ 2117725 h 2119126"/>
              <a:gd name="T6" fmla="*/ 0 w 1761523"/>
              <a:gd name="T7" fmla="*/ 2117725 h 2119126"/>
              <a:gd name="T8" fmla="*/ 0 w 1761523"/>
              <a:gd name="T9" fmla="*/ 0 h 21191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61523" h="2119126">
                <a:moveTo>
                  <a:pt x="0" y="0"/>
                </a:moveTo>
                <a:lnTo>
                  <a:pt x="1761523" y="0"/>
                </a:lnTo>
                <a:lnTo>
                  <a:pt x="1761523" y="2119126"/>
                </a:lnTo>
                <a:lnTo>
                  <a:pt x="0" y="211912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B4CA44C2-12E2-4F9F-B2C0-44DD39648BEC}"/>
              </a:ext>
            </a:extLst>
          </p:cNvPr>
          <p:cNvSpPr>
            <a:spLocks/>
          </p:cNvSpPr>
          <p:nvPr/>
        </p:nvSpPr>
        <p:spPr bwMode="auto">
          <a:xfrm rot="563346">
            <a:off x="7949407" y="4902994"/>
            <a:ext cx="768350" cy="790575"/>
          </a:xfrm>
          <a:custGeom>
            <a:avLst/>
            <a:gdLst>
              <a:gd name="T0" fmla="*/ 0 w 1535895"/>
              <a:gd name="T1" fmla="*/ 0 h 1580486"/>
              <a:gd name="T2" fmla="*/ 1536700 w 1535895"/>
              <a:gd name="T3" fmla="*/ 0 h 1580486"/>
              <a:gd name="T4" fmla="*/ 1536700 w 1535895"/>
              <a:gd name="T5" fmla="*/ 1581149 h 1580486"/>
              <a:gd name="T6" fmla="*/ 0 w 1535895"/>
              <a:gd name="T7" fmla="*/ 1581149 h 1580486"/>
              <a:gd name="T8" fmla="*/ 0 w 1535895"/>
              <a:gd name="T9" fmla="*/ 0 h 15804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5895" h="1580486">
                <a:moveTo>
                  <a:pt x="0" y="0"/>
                </a:moveTo>
                <a:lnTo>
                  <a:pt x="1535895" y="0"/>
                </a:lnTo>
                <a:lnTo>
                  <a:pt x="1535895" y="1580485"/>
                </a:lnTo>
                <a:lnTo>
                  <a:pt x="0" y="158048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CE7C4B70-80B3-42E0-8B23-C66E0D6B0754}"/>
              </a:ext>
            </a:extLst>
          </p:cNvPr>
          <p:cNvSpPr txBox="1"/>
          <p:nvPr/>
        </p:nvSpPr>
        <p:spPr>
          <a:xfrm>
            <a:off x="1286500" y="4049846"/>
            <a:ext cx="6820408" cy="272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ts val="2541"/>
              </a:lnSpc>
              <a:defRPr/>
            </a:pPr>
            <a:r>
              <a:rPr lang="es-PE" sz="1100" dirty="0">
                <a:solidFill>
                  <a:srgbClr val="000000"/>
                </a:solidFill>
                <a:latin typeface="Varela Round"/>
              </a:rPr>
              <a:t>proporcionándonos víveres que no teníamos y pañales, haciéndonos sentir que no estábamos solos.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001C11CE-B8B2-4432-A532-BBAE0D438459}"/>
              </a:ext>
            </a:extLst>
          </p:cNvPr>
          <p:cNvSpPr>
            <a:spLocks/>
          </p:cNvSpPr>
          <p:nvPr/>
        </p:nvSpPr>
        <p:spPr bwMode="auto">
          <a:xfrm rot="557022">
            <a:off x="123825" y="2201069"/>
            <a:ext cx="927100" cy="1115219"/>
          </a:xfrm>
          <a:custGeom>
            <a:avLst/>
            <a:gdLst>
              <a:gd name="T0" fmla="*/ 0 w 1854658"/>
              <a:gd name="T1" fmla="*/ 0 h 2231168"/>
              <a:gd name="T2" fmla="*/ 1854200 w 1854658"/>
              <a:gd name="T3" fmla="*/ 0 h 2231168"/>
              <a:gd name="T4" fmla="*/ 1854200 w 1854658"/>
              <a:gd name="T5" fmla="*/ 2230437 h 2231168"/>
              <a:gd name="T6" fmla="*/ 0 w 1854658"/>
              <a:gd name="T7" fmla="*/ 2230437 h 2231168"/>
              <a:gd name="T8" fmla="*/ 0 w 1854658"/>
              <a:gd name="T9" fmla="*/ 0 h 223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4658" h="2231168">
                <a:moveTo>
                  <a:pt x="0" y="0"/>
                </a:moveTo>
                <a:lnTo>
                  <a:pt x="1854658" y="0"/>
                </a:lnTo>
                <a:lnTo>
                  <a:pt x="1854658" y="2231168"/>
                </a:lnTo>
                <a:lnTo>
                  <a:pt x="0" y="22311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1F765BC5-C36C-4ADA-8B0E-21E0CEBF60BB}"/>
              </a:ext>
            </a:extLst>
          </p:cNvPr>
          <p:cNvSpPr>
            <a:spLocks/>
          </p:cNvSpPr>
          <p:nvPr/>
        </p:nvSpPr>
        <p:spPr bwMode="auto">
          <a:xfrm rot="20905040">
            <a:off x="8164513" y="3379788"/>
            <a:ext cx="880269" cy="1059657"/>
          </a:xfrm>
          <a:custGeom>
            <a:avLst/>
            <a:gdLst>
              <a:gd name="T0" fmla="*/ 0 w 1761523"/>
              <a:gd name="T1" fmla="*/ 0 h 2119126"/>
              <a:gd name="T2" fmla="*/ 1760538 w 1761523"/>
              <a:gd name="T3" fmla="*/ 0 h 2119126"/>
              <a:gd name="T4" fmla="*/ 1760538 w 1761523"/>
              <a:gd name="T5" fmla="*/ 2119313 h 2119126"/>
              <a:gd name="T6" fmla="*/ 0 w 1761523"/>
              <a:gd name="T7" fmla="*/ 2119313 h 2119126"/>
              <a:gd name="T8" fmla="*/ 0 w 1761523"/>
              <a:gd name="T9" fmla="*/ 0 h 21191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61523" h="2119126">
                <a:moveTo>
                  <a:pt x="0" y="0"/>
                </a:moveTo>
                <a:lnTo>
                  <a:pt x="1761523" y="0"/>
                </a:lnTo>
                <a:lnTo>
                  <a:pt x="1761523" y="2119126"/>
                </a:lnTo>
                <a:lnTo>
                  <a:pt x="0" y="211912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EB118F8C-2CA5-430C-B2A2-80F93AFB9575}"/>
              </a:ext>
            </a:extLst>
          </p:cNvPr>
          <p:cNvSpPr txBox="1"/>
          <p:nvPr/>
        </p:nvSpPr>
        <p:spPr>
          <a:xfrm rot="21070497">
            <a:off x="259816" y="4372901"/>
            <a:ext cx="1007269" cy="3206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2541"/>
              </a:lnSpc>
              <a:defRPr/>
            </a:pPr>
            <a:r>
              <a:rPr lang="en-US" dirty="0" err="1">
                <a:solidFill>
                  <a:srgbClr val="000000"/>
                </a:solidFill>
                <a:latin typeface="Pristina" panose="03060402040406080204" pitchFamily="66" charset="0"/>
              </a:rPr>
              <a:t>Denilson</a:t>
            </a:r>
            <a:endParaRPr lang="en-US" dirty="0">
              <a:solidFill>
                <a:srgbClr val="000000"/>
              </a:solidFill>
              <a:latin typeface="Pristina" panose="03060402040406080204" pitchFamily="66" charset="0"/>
            </a:endParaRP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9F24D39D-4EAA-4C91-937E-91E45DF9C2EB}"/>
              </a:ext>
            </a:extLst>
          </p:cNvPr>
          <p:cNvSpPr>
            <a:spLocks/>
          </p:cNvSpPr>
          <p:nvPr/>
        </p:nvSpPr>
        <p:spPr bwMode="auto">
          <a:xfrm>
            <a:off x="609600" y="4903788"/>
            <a:ext cx="853282" cy="845344"/>
          </a:xfrm>
          <a:custGeom>
            <a:avLst/>
            <a:gdLst>
              <a:gd name="T0" fmla="*/ 0 w 1706943"/>
              <a:gd name="T1" fmla="*/ 0 h 1691235"/>
              <a:gd name="T2" fmla="*/ 1706563 w 1706943"/>
              <a:gd name="T3" fmla="*/ 0 h 1691235"/>
              <a:gd name="T4" fmla="*/ 1706563 w 1706943"/>
              <a:gd name="T5" fmla="*/ 1690688 h 1691235"/>
              <a:gd name="T6" fmla="*/ 0 w 1706943"/>
              <a:gd name="T7" fmla="*/ 1690688 h 1691235"/>
              <a:gd name="T8" fmla="*/ 0 w 1706943"/>
              <a:gd name="T9" fmla="*/ 0 h 16912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06943" h="1691235">
                <a:moveTo>
                  <a:pt x="0" y="0"/>
                </a:moveTo>
                <a:lnTo>
                  <a:pt x="1706943" y="0"/>
                </a:lnTo>
                <a:lnTo>
                  <a:pt x="1706943" y="1691235"/>
                </a:lnTo>
                <a:lnTo>
                  <a:pt x="0" y="169123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FE3E2085-C462-444A-8357-7E11749BE2D4}"/>
              </a:ext>
            </a:extLst>
          </p:cNvPr>
          <p:cNvSpPr>
            <a:spLocks/>
          </p:cNvSpPr>
          <p:nvPr/>
        </p:nvSpPr>
        <p:spPr bwMode="auto">
          <a:xfrm>
            <a:off x="577850" y="4874419"/>
            <a:ext cx="927100" cy="1116013"/>
          </a:xfrm>
          <a:custGeom>
            <a:avLst/>
            <a:gdLst>
              <a:gd name="T0" fmla="*/ 0 w 1854658"/>
              <a:gd name="T1" fmla="*/ 0 h 2231168"/>
              <a:gd name="T2" fmla="*/ 1854200 w 1854658"/>
              <a:gd name="T3" fmla="*/ 0 h 2231168"/>
              <a:gd name="T4" fmla="*/ 1854200 w 1854658"/>
              <a:gd name="T5" fmla="*/ 2232025 h 2231168"/>
              <a:gd name="T6" fmla="*/ 0 w 1854658"/>
              <a:gd name="T7" fmla="*/ 2232025 h 2231168"/>
              <a:gd name="T8" fmla="*/ 0 w 1854658"/>
              <a:gd name="T9" fmla="*/ 0 h 223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4658" h="2231168">
                <a:moveTo>
                  <a:pt x="0" y="0"/>
                </a:moveTo>
                <a:lnTo>
                  <a:pt x="1854658" y="0"/>
                </a:lnTo>
                <a:lnTo>
                  <a:pt x="1854658" y="2231168"/>
                </a:lnTo>
                <a:lnTo>
                  <a:pt x="0" y="22311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900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0C7585F4-4F21-443E-B81B-4681CA849EEA}"/>
              </a:ext>
            </a:extLst>
          </p:cNvPr>
          <p:cNvSpPr txBox="1"/>
          <p:nvPr/>
        </p:nvSpPr>
        <p:spPr>
          <a:xfrm rot="558793">
            <a:off x="106363" y="3015639"/>
            <a:ext cx="1006475" cy="3206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541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Pristina" panose="03060402040406080204" pitchFamily="66" charset="0"/>
              </a:rPr>
              <a:t>Luis Roberto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4785794E-7DB8-47AD-9125-2E3979153079}"/>
              </a:ext>
            </a:extLst>
          </p:cNvPr>
          <p:cNvSpPr txBox="1"/>
          <p:nvPr/>
        </p:nvSpPr>
        <p:spPr>
          <a:xfrm rot="526713">
            <a:off x="2195741" y="5628548"/>
            <a:ext cx="1007269" cy="3206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2541"/>
              </a:lnSpc>
              <a:defRPr/>
            </a:pPr>
            <a:r>
              <a:rPr lang="en-US" dirty="0">
                <a:solidFill>
                  <a:srgbClr val="000000"/>
                </a:solidFill>
                <a:latin typeface="Pristina" panose="03060402040406080204" pitchFamily="66" charset="0"/>
              </a:rPr>
              <a:t>Milagros</a:t>
            </a:r>
            <a:endParaRPr lang="en-US" sz="1100" dirty="0">
              <a:solidFill>
                <a:srgbClr val="000000"/>
              </a:solidFill>
              <a:latin typeface="Pristina" panose="03060402040406080204" pitchFamily="66" charset="0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E58BCB93-CD12-44E7-9084-3FE4032ADA9A}"/>
              </a:ext>
            </a:extLst>
          </p:cNvPr>
          <p:cNvSpPr txBox="1"/>
          <p:nvPr/>
        </p:nvSpPr>
        <p:spPr>
          <a:xfrm rot="21113883">
            <a:off x="5975390" y="5421618"/>
            <a:ext cx="1007269" cy="48474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4273"/>
              </a:lnSpc>
              <a:defRPr/>
            </a:pPr>
            <a:r>
              <a:rPr lang="en-US" sz="1850" dirty="0">
                <a:solidFill>
                  <a:srgbClr val="000000"/>
                </a:solidFill>
                <a:latin typeface="Pristina" panose="03060402040406080204" pitchFamily="66" charset="0"/>
              </a:rPr>
              <a:t>Daniel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1E504DAF-BB7E-4487-A5D7-8106E8FC201D}"/>
              </a:ext>
            </a:extLst>
          </p:cNvPr>
          <p:cNvSpPr txBox="1"/>
          <p:nvPr/>
        </p:nvSpPr>
        <p:spPr>
          <a:xfrm rot="265072">
            <a:off x="8101012" y="2657987"/>
            <a:ext cx="1007269" cy="35907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2772"/>
              </a:lnSpc>
              <a:defRPr/>
            </a:pPr>
            <a:r>
              <a:rPr lang="en-US" dirty="0">
                <a:solidFill>
                  <a:srgbClr val="000000"/>
                </a:solidFill>
                <a:latin typeface="Pristina" panose="03060402040406080204" pitchFamily="66" charset="0"/>
              </a:rPr>
              <a:t>Carmen</a:t>
            </a:r>
            <a:endParaRPr lang="en-US" sz="1200" dirty="0">
              <a:solidFill>
                <a:srgbClr val="000000"/>
              </a:solidFill>
              <a:latin typeface="Pristina" panose="03060402040406080204" pitchFamily="66" charset="0"/>
            </a:endParaRP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E73C68D5-E121-4279-834D-38D4E0F91FC0}"/>
              </a:ext>
            </a:extLst>
          </p:cNvPr>
          <p:cNvSpPr txBox="1"/>
          <p:nvPr/>
        </p:nvSpPr>
        <p:spPr>
          <a:xfrm rot="20888494">
            <a:off x="8163719" y="4141565"/>
            <a:ext cx="1007269" cy="29431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2541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Pristina" panose="03060402040406080204" pitchFamily="66" charset="0"/>
              </a:rPr>
              <a:t>Marco Antonio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1F38A658-745A-4357-A04C-65D79CE7DB84}"/>
              </a:ext>
            </a:extLst>
          </p:cNvPr>
          <p:cNvSpPr txBox="1"/>
          <p:nvPr/>
        </p:nvSpPr>
        <p:spPr>
          <a:xfrm>
            <a:off x="549532" y="5716818"/>
            <a:ext cx="1007269" cy="3206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2541"/>
              </a:lnSpc>
              <a:defRPr/>
            </a:pPr>
            <a:r>
              <a:rPr lang="en-US" dirty="0">
                <a:solidFill>
                  <a:srgbClr val="000000"/>
                </a:solidFill>
                <a:latin typeface="Pristina" panose="03060402040406080204" pitchFamily="66" charset="0"/>
              </a:rPr>
              <a:t>Paula</a:t>
            </a:r>
            <a:endParaRPr lang="en-US" sz="1100" dirty="0">
              <a:solidFill>
                <a:srgbClr val="000000"/>
              </a:solidFill>
              <a:latin typeface="Pristina" panose="03060402040406080204" pitchFamily="66" charset="0"/>
            </a:endParaRP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9644399C-A889-4E9A-92BD-8824FD89ACAD}"/>
              </a:ext>
            </a:extLst>
          </p:cNvPr>
          <p:cNvSpPr txBox="1"/>
          <p:nvPr/>
        </p:nvSpPr>
        <p:spPr>
          <a:xfrm>
            <a:off x="4018833" y="5134927"/>
            <a:ext cx="808038" cy="42511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3696"/>
              </a:lnSpc>
              <a:defRPr/>
            </a:pPr>
            <a:r>
              <a:rPr lang="en-US" dirty="0">
                <a:solidFill>
                  <a:srgbClr val="000000"/>
                </a:solidFill>
                <a:latin typeface="Pristina" panose="03060402040406080204" pitchFamily="66" charset="0"/>
              </a:rPr>
              <a:t>Carlos</a:t>
            </a:r>
            <a:endParaRPr lang="en-US" sz="1200" dirty="0">
              <a:solidFill>
                <a:srgbClr val="000000"/>
              </a:solidFill>
              <a:latin typeface="Pristina" panose="03060402040406080204" pitchFamily="66" charset="0"/>
            </a:endParaRP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39D79795-CC33-4864-9A97-105B800B2FF5}"/>
              </a:ext>
            </a:extLst>
          </p:cNvPr>
          <p:cNvSpPr txBox="1"/>
          <p:nvPr/>
        </p:nvSpPr>
        <p:spPr>
          <a:xfrm rot="554629">
            <a:off x="7758113" y="5502046"/>
            <a:ext cx="1007269" cy="42511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3696"/>
              </a:lnSpc>
              <a:defRPr/>
            </a:pPr>
            <a:r>
              <a:rPr lang="en-US" dirty="0">
                <a:solidFill>
                  <a:srgbClr val="000000"/>
                </a:solidFill>
                <a:latin typeface="Pristina" panose="03060402040406080204" pitchFamily="66" charset="0"/>
              </a:rPr>
              <a:t>Susana</a:t>
            </a:r>
          </a:p>
        </p:txBody>
      </p:sp>
      <p:sp>
        <p:nvSpPr>
          <p:cNvPr id="45" name="タイトル 24">
            <a:extLst>
              <a:ext uri="{FF2B5EF4-FFF2-40B4-BE49-F238E27FC236}">
                <a16:creationId xmlns:a16="http://schemas.microsoft.com/office/drawing/2014/main" id="{F7B98975-C899-4FC4-AD98-8A3331432E20}"/>
              </a:ext>
            </a:extLst>
          </p:cNvPr>
          <p:cNvSpPr txBox="1">
            <a:spLocks/>
          </p:cNvSpPr>
          <p:nvPr/>
        </p:nvSpPr>
        <p:spPr>
          <a:xfrm>
            <a:off x="343507" y="449497"/>
            <a:ext cx="2982191" cy="4055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Artifakt Element Book" panose="020B0503050000020004" pitchFamily="34" charset="0"/>
              </a:rPr>
              <a:t>TESTIMONIOS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30" grpId="0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1418</TotalTime>
  <Words>1110</Words>
  <Application>Microsoft Office PowerPoint</Application>
  <PresentationFormat>Presentación en pantalla (4:3)</PresentationFormat>
  <Paragraphs>141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Pristina</vt:lpstr>
      <vt:lpstr>Sulu Script</vt:lpstr>
      <vt:lpstr>Varela Round</vt:lpstr>
      <vt:lpstr>Tema de Office</vt:lpstr>
      <vt:lpstr>Presentación de PowerPoint</vt:lpstr>
      <vt:lpstr>Presentación de PowerPoint</vt:lpstr>
      <vt:lpstr>AYUDA DIRECTA</vt:lpstr>
      <vt:lpstr>AYUDA DIRECTA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Paulo Salem</dc:creator>
  <cp:lastModifiedBy>Rassell Pierola Saldana</cp:lastModifiedBy>
  <cp:revision>127</cp:revision>
  <dcterms:created xsi:type="dcterms:W3CDTF">2024-06-24T16:14:34Z</dcterms:created>
  <dcterms:modified xsi:type="dcterms:W3CDTF">2024-08-15T16:41:17Z</dcterms:modified>
</cp:coreProperties>
</file>